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Glacial Indifference Bold Italics" panose="020B0604020202020204" charset="0"/>
      <p:regular r:id="rId44"/>
    </p:embeddedFont>
    <p:embeddedFont>
      <p:font typeface="Glacial Indifference Italics" panose="020B0604020202020204" charset="0"/>
      <p:regular r:id="rId45"/>
    </p:embeddedFont>
    <p:embeddedFont>
      <p:font typeface="Maven Pro" panose="020B0604020202020204" charset="0"/>
      <p:regular r:id="rId46"/>
    </p:embeddedFont>
    <p:embeddedFont>
      <p:font typeface="Maven Pro Bold" panose="020B0604020202020204" charset="0"/>
      <p:regular r:id="rId47"/>
    </p:embeddedFont>
    <p:embeddedFont>
      <p:font typeface="Playfair Display" panose="00000500000000000000" pitchFamily="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148410" y="1403764"/>
            <a:ext cx="15991179" cy="2635250"/>
          </a:xfrm>
          <a:prstGeom prst="rect">
            <a:avLst/>
          </a:prstGeom>
        </p:spPr>
        <p:txBody>
          <a:bodyPr lIns="0" tIns="0" rIns="0" bIns="0" rtlCol="0" anchor="t">
            <a:spAutoFit/>
          </a:bodyPr>
          <a:lstStyle/>
          <a:p>
            <a:pPr algn="ctr">
              <a:lnSpc>
                <a:spcPts val="7000"/>
              </a:lnSpc>
              <a:spcBef>
                <a:spcPct val="0"/>
              </a:spcBef>
            </a:pPr>
            <a:r>
              <a:rPr lang="en-US" sz="5000" b="1" spc="25" dirty="0">
                <a:solidFill>
                  <a:srgbClr val="2B2C30"/>
                </a:solidFill>
                <a:latin typeface="Glacial Indifference Bold Italics"/>
                <a:ea typeface="Glacial Indifference Bold Italics"/>
                <a:cs typeface="Glacial Indifference Bold Italics"/>
                <a:sym typeface="Glacial Indifference Bold Italics"/>
              </a:rPr>
              <a:t>Impact of El Niño on Groundwater Levels in Chennai: Analysis and Identification of Recharge Potential Areas Using Satellite Imagery and Temporal Data</a:t>
            </a:r>
          </a:p>
        </p:txBody>
      </p:sp>
      <p:sp>
        <p:nvSpPr>
          <p:cNvPr id="3" name="TextBox 3"/>
          <p:cNvSpPr txBox="1"/>
          <p:nvPr/>
        </p:nvSpPr>
        <p:spPr>
          <a:xfrm>
            <a:off x="1268121" y="4659313"/>
            <a:ext cx="15991179" cy="863600"/>
          </a:xfrm>
          <a:prstGeom prst="rect">
            <a:avLst/>
          </a:prstGeom>
        </p:spPr>
        <p:txBody>
          <a:bodyPr lIns="0" tIns="0" rIns="0" bIns="0" rtlCol="0" anchor="t">
            <a:spAutoFit/>
          </a:bodyPr>
          <a:lstStyle/>
          <a:p>
            <a:pPr algn="ctr">
              <a:lnSpc>
                <a:spcPts val="7000"/>
              </a:lnSpc>
              <a:spcBef>
                <a:spcPct val="0"/>
              </a:spcBef>
            </a:pPr>
            <a:r>
              <a:rPr lang="en-US" sz="5000" b="1" spc="25" dirty="0">
                <a:solidFill>
                  <a:srgbClr val="2B2C30"/>
                </a:solidFill>
                <a:latin typeface="Glacial Indifference Bold Italics"/>
                <a:ea typeface="Glacial Indifference Bold Italics"/>
                <a:cs typeface="Glacial Indifference Bold Italics"/>
                <a:sym typeface="Glacial Indifference Bold Italics"/>
              </a:rPr>
              <a:t>REVIEW II</a:t>
            </a:r>
          </a:p>
        </p:txBody>
      </p:sp>
      <p:sp>
        <p:nvSpPr>
          <p:cNvPr id="4" name="TextBox 4"/>
          <p:cNvSpPr txBox="1"/>
          <p:nvPr/>
        </p:nvSpPr>
        <p:spPr>
          <a:xfrm>
            <a:off x="1164953" y="6953130"/>
            <a:ext cx="10864763" cy="506095"/>
          </a:xfrm>
          <a:prstGeom prst="rect">
            <a:avLst/>
          </a:prstGeom>
        </p:spPr>
        <p:txBody>
          <a:bodyPr lIns="0" tIns="0" rIns="0" bIns="0" rtlCol="0" anchor="t">
            <a:spAutoFit/>
          </a:bodyPr>
          <a:lstStyle/>
          <a:p>
            <a:pPr algn="l">
              <a:lnSpc>
                <a:spcPts val="3800"/>
              </a:lnSpc>
            </a:pPr>
            <a:r>
              <a:rPr lang="en-US" sz="3800" b="1" dirty="0">
                <a:solidFill>
                  <a:srgbClr val="252930"/>
                </a:solidFill>
                <a:latin typeface="Glacial Indifference Bold Italics"/>
                <a:ea typeface="Glacial Indifference Bold Italics"/>
                <a:cs typeface="Glacial Indifference Bold Italics"/>
                <a:sym typeface="Glacial Indifference Bold Italics"/>
              </a:rPr>
              <a:t>PROJECT GUIDE: </a:t>
            </a:r>
            <a:r>
              <a:rPr lang="en-US" sz="3800" dirty="0">
                <a:solidFill>
                  <a:srgbClr val="252930"/>
                </a:solidFill>
                <a:latin typeface="Glacial Indifference Italics"/>
                <a:ea typeface="Glacial Indifference Italics"/>
                <a:cs typeface="Glacial Indifference Italics"/>
                <a:sym typeface="Glacial Indifference Italics"/>
              </a:rPr>
              <a:t>Dr. Sandhya P</a:t>
            </a:r>
          </a:p>
        </p:txBody>
      </p:sp>
      <p:sp>
        <p:nvSpPr>
          <p:cNvPr id="5" name="TextBox 5"/>
          <p:cNvSpPr txBox="1"/>
          <p:nvPr/>
        </p:nvSpPr>
        <p:spPr>
          <a:xfrm>
            <a:off x="1164952" y="8137661"/>
            <a:ext cx="12474847" cy="982345"/>
          </a:xfrm>
          <a:prstGeom prst="rect">
            <a:avLst/>
          </a:prstGeom>
        </p:spPr>
        <p:txBody>
          <a:bodyPr wrap="square" lIns="0" tIns="0" rIns="0" bIns="0" rtlCol="0" anchor="t">
            <a:spAutoFit/>
          </a:bodyPr>
          <a:lstStyle/>
          <a:p>
            <a:pPr algn="l">
              <a:lnSpc>
                <a:spcPts val="3800"/>
              </a:lnSpc>
            </a:pPr>
            <a:r>
              <a:rPr lang="en-US" sz="3800" b="1" dirty="0">
                <a:solidFill>
                  <a:srgbClr val="252930"/>
                </a:solidFill>
                <a:latin typeface="Glacial Indifference Bold Italics"/>
                <a:ea typeface="Glacial Indifference Bold Italics"/>
                <a:cs typeface="Glacial Indifference Bold Italics"/>
                <a:sym typeface="Glacial Indifference Bold Italics"/>
              </a:rPr>
              <a:t>TEAM MEMBERS</a:t>
            </a:r>
            <a:r>
              <a:rPr lang="en-US" sz="3800" dirty="0">
                <a:solidFill>
                  <a:srgbClr val="252930"/>
                </a:solidFill>
                <a:latin typeface="Glacial Indifference Italics"/>
                <a:ea typeface="Glacial Indifference Italics"/>
                <a:cs typeface="Glacial Indifference Italics"/>
                <a:sym typeface="Glacial Indifference Italics"/>
              </a:rPr>
              <a:t>: Shaikh Rumman Fardeen (21BCE1736) &amp; Shashank Kumar (21BCE1887)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LIST OF MODULES</a:t>
            </a:r>
          </a:p>
        </p:txBody>
      </p:sp>
      <p:sp>
        <p:nvSpPr>
          <p:cNvPr id="3" name="AutoShape 3"/>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503436" y="2381834"/>
            <a:ext cx="17281129" cy="6848475"/>
          </a:xfrm>
          <a:prstGeom prst="rect">
            <a:avLst/>
          </a:prstGeom>
        </p:spPr>
        <p:txBody>
          <a:bodyPr lIns="0" tIns="0" rIns="0" bIns="0" rtlCol="0" anchor="t">
            <a:spAutoFit/>
          </a:bodyPr>
          <a:lstStyle/>
          <a:p>
            <a:pPr marL="647700" lvl="1" indent="-323850" algn="l">
              <a:lnSpc>
                <a:spcPts val="4500"/>
              </a:lnSpc>
              <a:buFont typeface="Arial"/>
              <a:buChar char="•"/>
            </a:pPr>
            <a:r>
              <a:rPr lang="en-US" sz="3000" spc="375">
                <a:solidFill>
                  <a:srgbClr val="2B2C30"/>
                </a:solidFill>
                <a:latin typeface="Maven Pro"/>
                <a:ea typeface="Maven Pro"/>
                <a:cs typeface="Maven Pro"/>
                <a:sym typeface="Maven Pro"/>
              </a:rPr>
              <a:t>The architecture consists of the following </a:t>
            </a:r>
            <a:r>
              <a:rPr lang="en-US" sz="3000" b="1" spc="375">
                <a:solidFill>
                  <a:srgbClr val="2B2C30"/>
                </a:solidFill>
                <a:latin typeface="Maven Pro Bold"/>
                <a:ea typeface="Maven Pro Bold"/>
                <a:cs typeface="Maven Pro Bold"/>
                <a:sym typeface="Maven Pro Bold"/>
              </a:rPr>
              <a:t>9 modules</a:t>
            </a:r>
            <a:r>
              <a:rPr lang="en-US" sz="3000" spc="375">
                <a:solidFill>
                  <a:srgbClr val="2B2C30"/>
                </a:solidFill>
                <a:latin typeface="Maven Pro"/>
                <a:ea typeface="Maven Pro"/>
                <a:cs typeface="Maven Pro"/>
                <a:sym typeface="Maven Pro"/>
              </a:rPr>
              <a:t> -</a:t>
            </a:r>
            <a:r>
              <a:rPr lang="en-US" sz="3000" b="1" spc="375">
                <a:solidFill>
                  <a:srgbClr val="2B2C30"/>
                </a:solidFill>
                <a:latin typeface="Maven Pro Bold"/>
                <a:ea typeface="Maven Pro Bold"/>
                <a:cs typeface="Maven Pro Bold"/>
                <a:sym typeface="Maven Pro Bold"/>
              </a:rPr>
              <a:t> </a:t>
            </a:r>
          </a:p>
          <a:p>
            <a:pPr algn="l">
              <a:lnSpc>
                <a:spcPts val="4500"/>
              </a:lnSpc>
            </a:pPr>
            <a:endParaRPr lang="en-US" sz="3000" b="1" spc="375">
              <a:solidFill>
                <a:srgbClr val="2B2C30"/>
              </a:solidFill>
              <a:latin typeface="Maven Pro Bold"/>
              <a:ea typeface="Maven Pro Bold"/>
              <a:cs typeface="Maven Pro Bold"/>
              <a:sym typeface="Maven Pro Bold"/>
            </a:endParaRP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1: Data Collection and Preprocessing</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2: Temporal analysis</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3: Groundwater Trends Analysis</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4: Ward-Wise Groundwater Level Comparison</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5: Identifying Wards with Significant Post-Monsoon Rises</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6: Ranking Wards Based on Recharge Potential</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7: Extract RGB Channels from satellite images</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8: Compute NDWI and NDMI </a:t>
            </a:r>
          </a:p>
          <a:p>
            <a:pPr marL="647700" lvl="1" indent="-323850" algn="l">
              <a:lnSpc>
                <a:spcPts val="4500"/>
              </a:lnSpc>
              <a:buAutoNum type="arabicPeriod"/>
            </a:pPr>
            <a:r>
              <a:rPr lang="en-US" sz="3000" spc="375">
                <a:solidFill>
                  <a:srgbClr val="2B2C30"/>
                </a:solidFill>
                <a:latin typeface="Maven Pro"/>
                <a:ea typeface="Maven Pro"/>
                <a:cs typeface="Maven Pro"/>
                <a:sym typeface="Maven Pro"/>
              </a:rPr>
              <a:t>Module 9: Morphological operations</a:t>
            </a:r>
          </a:p>
          <a:p>
            <a:pPr algn="l">
              <a:lnSpc>
                <a:spcPts val="4500"/>
              </a:lnSpc>
            </a:pPr>
            <a:endParaRPr lang="en-US" sz="3000" spc="375">
              <a:solidFill>
                <a:srgbClr val="2B2C30"/>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1: DATA COLLECTION AND PREPROCESSING</a:t>
            </a:r>
          </a:p>
        </p:txBody>
      </p:sp>
      <p:sp>
        <p:nvSpPr>
          <p:cNvPr id="4" name="TextBox 4"/>
          <p:cNvSpPr txBox="1"/>
          <p:nvPr/>
        </p:nvSpPr>
        <p:spPr>
          <a:xfrm>
            <a:off x="1028695" y="2284413"/>
            <a:ext cx="16208776" cy="61652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Objective:</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Collect and preprocess the climate, groundwater, and satellite data for further analysis.</a:t>
            </a:r>
          </a:p>
          <a:p>
            <a:pPr algn="just">
              <a:lnSpc>
                <a:spcPts val="4060"/>
              </a:lnSpc>
              <a:spcBef>
                <a:spcPct val="0"/>
              </a:spcBef>
            </a:pPr>
            <a:endParaRPr lang="en-US" sz="2900">
              <a:solidFill>
                <a:srgbClr val="2B2C30"/>
              </a:solidFill>
              <a:latin typeface="Maven Pro"/>
              <a:ea typeface="Maven Pro"/>
              <a:cs typeface="Maven Pro"/>
              <a:sym typeface="Maven Pro"/>
            </a:endParaRPr>
          </a:p>
          <a:p>
            <a:pPr algn="just">
              <a:lnSpc>
                <a:spcPts val="4060"/>
              </a:lnSpc>
              <a:spcBef>
                <a:spcPct val="0"/>
              </a:spcBef>
            </a:pPr>
            <a:r>
              <a:rPr lang="en-US" sz="2900">
                <a:solidFill>
                  <a:srgbClr val="2B2C30"/>
                </a:solidFill>
                <a:latin typeface="Maven Pro"/>
                <a:ea typeface="Maven Pro"/>
                <a:cs typeface="Maven Pro"/>
                <a:sym typeface="Maven Pro"/>
              </a:rPr>
              <a:t>Steps:</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Groundwater Data: Historical groundwater levels across different wards.</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Satellite Data: MODIS NDVI and imagery for identifying land use and vegetation patterns.</a:t>
            </a:r>
          </a:p>
          <a:p>
            <a:pPr algn="just">
              <a:lnSpc>
                <a:spcPts val="4060"/>
              </a:lnSpc>
              <a:spcBef>
                <a:spcPct val="0"/>
              </a:spcBef>
            </a:pPr>
            <a:endParaRPr lang="en-US" sz="2900">
              <a:solidFill>
                <a:srgbClr val="2B2C30"/>
              </a:solidFill>
              <a:latin typeface="Maven Pro"/>
              <a:ea typeface="Maven Pro"/>
              <a:cs typeface="Maven Pro"/>
              <a:sym typeface="Maven Pro"/>
            </a:endParaRPr>
          </a:p>
          <a:p>
            <a:pPr algn="just">
              <a:lnSpc>
                <a:spcPts val="4060"/>
              </a:lnSpc>
              <a:spcBef>
                <a:spcPct val="0"/>
              </a:spcBef>
            </a:pPr>
            <a:r>
              <a:rPr lang="en-US" sz="2900">
                <a:solidFill>
                  <a:srgbClr val="2B2C30"/>
                </a:solidFill>
                <a:latin typeface="Maven Pro"/>
                <a:ea typeface="Maven Pro"/>
                <a:cs typeface="Maven Pro"/>
                <a:sym typeface="Maven Pro"/>
              </a:rPr>
              <a:t>Preprocessing Techniques:</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Normalization of the data for uniform scale.</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Data cleaning (handling missing values, removing outliers).</a:t>
            </a:r>
          </a:p>
          <a:p>
            <a:pPr marL="626114" lvl="1" indent="-313057" algn="just">
              <a:lnSpc>
                <a:spcPts val="4060"/>
              </a:lnSpc>
              <a:spcBef>
                <a:spcPct val="0"/>
              </a:spcBef>
              <a:buFont typeface="Arial"/>
              <a:buChar char="•"/>
            </a:pPr>
            <a:r>
              <a:rPr lang="en-US" sz="2900">
                <a:solidFill>
                  <a:srgbClr val="2B2C30"/>
                </a:solidFill>
                <a:latin typeface="Maven Pro"/>
                <a:ea typeface="Maven Pro"/>
                <a:cs typeface="Maven Pro"/>
                <a:sym typeface="Maven Pro"/>
              </a:rPr>
              <a:t>Feature selection to focus on key influencing factors.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878429" y="2004057"/>
            <a:ext cx="11301259" cy="5029060"/>
          </a:xfrm>
          <a:custGeom>
            <a:avLst/>
            <a:gdLst/>
            <a:ahLst/>
            <a:cxnLst/>
            <a:rect l="l" t="t" r="r" b="b"/>
            <a:pathLst>
              <a:path w="11301259" h="5029060">
                <a:moveTo>
                  <a:pt x="0" y="0"/>
                </a:moveTo>
                <a:lnTo>
                  <a:pt x="11301259" y="0"/>
                </a:lnTo>
                <a:lnTo>
                  <a:pt x="11301259" y="5029061"/>
                </a:lnTo>
                <a:lnTo>
                  <a:pt x="0" y="5029061"/>
                </a:lnTo>
                <a:lnTo>
                  <a:pt x="0" y="0"/>
                </a:lnTo>
                <a:close/>
              </a:path>
            </a:pathLst>
          </a:custGeom>
          <a:blipFill>
            <a:blip r:embed="rId2"/>
            <a:stretch>
              <a:fillRect/>
            </a:stretch>
          </a:blipFill>
        </p:spPr>
      </p:sp>
      <p:sp>
        <p:nvSpPr>
          <p:cNvPr id="4" name="Freeform 4"/>
          <p:cNvSpPr/>
          <p:nvPr/>
        </p:nvSpPr>
        <p:spPr>
          <a:xfrm>
            <a:off x="3945066" y="7233143"/>
            <a:ext cx="11234623" cy="2206543"/>
          </a:xfrm>
          <a:custGeom>
            <a:avLst/>
            <a:gdLst/>
            <a:ahLst/>
            <a:cxnLst/>
            <a:rect l="l" t="t" r="r" b="b"/>
            <a:pathLst>
              <a:path w="11234623" h="2206543">
                <a:moveTo>
                  <a:pt x="0" y="0"/>
                </a:moveTo>
                <a:lnTo>
                  <a:pt x="11234622" y="0"/>
                </a:lnTo>
                <a:lnTo>
                  <a:pt x="11234622" y="2206543"/>
                </a:lnTo>
                <a:lnTo>
                  <a:pt x="0" y="2206543"/>
                </a:lnTo>
                <a:lnTo>
                  <a:pt x="0" y="0"/>
                </a:lnTo>
                <a:close/>
              </a:path>
            </a:pathLst>
          </a:custGeom>
          <a:blipFill>
            <a:blip r:embed="rId3"/>
            <a:stretch>
              <a:fillRect/>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1: DATA COLLECTION AND PREPROCESSING</a:t>
            </a:r>
          </a:p>
        </p:txBody>
      </p:sp>
      <p:sp>
        <p:nvSpPr>
          <p:cNvPr id="6" name="TextBox 6"/>
          <p:cNvSpPr txBox="1"/>
          <p:nvPr/>
        </p:nvSpPr>
        <p:spPr>
          <a:xfrm>
            <a:off x="5850142" y="9585695"/>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Dataset from CGWB(Central Ground Water Board)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493371" y="2318185"/>
            <a:ext cx="11301259" cy="5650629"/>
          </a:xfrm>
          <a:custGeom>
            <a:avLst/>
            <a:gdLst/>
            <a:ahLst/>
            <a:cxnLst/>
            <a:rect l="l" t="t" r="r" b="b"/>
            <a:pathLst>
              <a:path w="11301259" h="5650629">
                <a:moveTo>
                  <a:pt x="0" y="0"/>
                </a:moveTo>
                <a:lnTo>
                  <a:pt x="11301258" y="0"/>
                </a:lnTo>
                <a:lnTo>
                  <a:pt x="11301258" y="5650630"/>
                </a:lnTo>
                <a:lnTo>
                  <a:pt x="0" y="5650630"/>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1: DATA COLLECTION AND PREPROCESSING</a:t>
            </a:r>
          </a:p>
        </p:txBody>
      </p:sp>
      <p:sp>
        <p:nvSpPr>
          <p:cNvPr id="5" name="TextBox 5"/>
          <p:cNvSpPr txBox="1"/>
          <p:nvPr/>
        </p:nvSpPr>
        <p:spPr>
          <a:xfrm>
            <a:off x="5623808" y="8435540"/>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Visualization of the data using Matplotlib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4195691" y="2004057"/>
            <a:ext cx="9852961" cy="7254243"/>
          </a:xfrm>
          <a:custGeom>
            <a:avLst/>
            <a:gdLst/>
            <a:ahLst/>
            <a:cxnLst/>
            <a:rect l="l" t="t" r="r" b="b"/>
            <a:pathLst>
              <a:path w="9852961" h="7254243">
                <a:moveTo>
                  <a:pt x="0" y="0"/>
                </a:moveTo>
                <a:lnTo>
                  <a:pt x="9852961" y="0"/>
                </a:lnTo>
                <a:lnTo>
                  <a:pt x="9852961" y="7254243"/>
                </a:lnTo>
                <a:lnTo>
                  <a:pt x="0" y="7254243"/>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1: DATA COLLECTION AND PREPROCESSING</a:t>
            </a:r>
          </a:p>
        </p:txBody>
      </p:sp>
      <p:sp>
        <p:nvSpPr>
          <p:cNvPr id="5" name="TextBox 5"/>
          <p:cNvSpPr txBox="1"/>
          <p:nvPr/>
        </p:nvSpPr>
        <p:spPr>
          <a:xfrm>
            <a:off x="5421276" y="9410700"/>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Code for Data fetching and preprocessing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2884641" y="2004057"/>
            <a:ext cx="12475060" cy="7329098"/>
          </a:xfrm>
          <a:custGeom>
            <a:avLst/>
            <a:gdLst/>
            <a:ahLst/>
            <a:cxnLst/>
            <a:rect l="l" t="t" r="r" b="b"/>
            <a:pathLst>
              <a:path w="12475060" h="7329098">
                <a:moveTo>
                  <a:pt x="0" y="0"/>
                </a:moveTo>
                <a:lnTo>
                  <a:pt x="12475060" y="0"/>
                </a:lnTo>
                <a:lnTo>
                  <a:pt x="12475060" y="7329098"/>
                </a:lnTo>
                <a:lnTo>
                  <a:pt x="0" y="7329098"/>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1: DATA COLLECTION AND PREPROCESSING</a:t>
            </a:r>
          </a:p>
        </p:txBody>
      </p:sp>
      <p:sp>
        <p:nvSpPr>
          <p:cNvPr id="5" name="TextBox 5"/>
          <p:cNvSpPr txBox="1"/>
          <p:nvPr/>
        </p:nvSpPr>
        <p:spPr>
          <a:xfrm>
            <a:off x="5799687" y="9485555"/>
            <a:ext cx="6996726" cy="348880"/>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Sample Satellite Image - VIT Chennai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759414" y="3646756"/>
            <a:ext cx="10725514" cy="6113543"/>
          </a:xfrm>
          <a:custGeom>
            <a:avLst/>
            <a:gdLst/>
            <a:ahLst/>
            <a:cxnLst/>
            <a:rect l="l" t="t" r="r" b="b"/>
            <a:pathLst>
              <a:path w="10725514" h="6113543">
                <a:moveTo>
                  <a:pt x="0" y="0"/>
                </a:moveTo>
                <a:lnTo>
                  <a:pt x="10725514" y="0"/>
                </a:lnTo>
                <a:lnTo>
                  <a:pt x="10725514" y="6113543"/>
                </a:lnTo>
                <a:lnTo>
                  <a:pt x="0" y="6113543"/>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2: TEMPORAL ANALYSIS</a:t>
            </a:r>
          </a:p>
        </p:txBody>
      </p:sp>
      <p:sp>
        <p:nvSpPr>
          <p:cNvPr id="5" name="TextBox 5"/>
          <p:cNvSpPr txBox="1"/>
          <p:nvPr/>
        </p:nvSpPr>
        <p:spPr>
          <a:xfrm>
            <a:off x="1028695" y="2284413"/>
            <a:ext cx="16208776" cy="20504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Objective:</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Computed monthly and yearly averages for each ward.</a:t>
            </a:r>
          </a:p>
          <a:p>
            <a:pPr algn="just">
              <a:lnSpc>
                <a:spcPts val="4060"/>
              </a:lnSpc>
              <a:spcBef>
                <a:spcPct val="0"/>
              </a:spcBef>
            </a:pPr>
            <a:endParaRPr lang="en-US" sz="2900">
              <a:solidFill>
                <a:srgbClr val="2B2C30"/>
              </a:solidFill>
              <a:latin typeface="Maven Pro"/>
              <a:ea typeface="Maven Pro"/>
              <a:cs typeface="Maven Pro"/>
              <a:sym typeface="Maven Pro"/>
            </a:endParaRPr>
          </a:p>
          <a:p>
            <a:pPr algn="just">
              <a:lnSpc>
                <a:spcPts val="4060"/>
              </a:lnSpc>
              <a:spcBef>
                <a:spcPct val="0"/>
              </a:spcBef>
            </a:pPr>
            <a:endParaRPr lang="en-US" sz="2900">
              <a:solidFill>
                <a:srgbClr val="2B2C30"/>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39612" y="2284413"/>
            <a:ext cx="16208776" cy="30791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Classification of Wards Based on Yearly Averages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Categorized wards into:</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Declining (continuous decrease in groundwater levels)</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Stable/Rising (maintaining or increasing levels)</a:t>
            </a:r>
          </a:p>
          <a:p>
            <a:pPr marL="1252221" lvl="2" indent="-417407" algn="just">
              <a:lnSpc>
                <a:spcPts val="4060"/>
              </a:lnSpc>
              <a:spcBef>
                <a:spcPct val="0"/>
              </a:spcBef>
              <a:buFont typeface="Arial"/>
              <a:buChar char="⚬"/>
            </a:pPr>
            <a:r>
              <a:rPr lang="en-US" sz="2900">
                <a:solidFill>
                  <a:srgbClr val="2B2C30"/>
                </a:solidFill>
                <a:latin typeface="Maven Pro"/>
                <a:ea typeface="Maven Pro"/>
                <a:cs typeface="Maven Pro"/>
                <a:sym typeface="Maven Pro"/>
              </a:rPr>
              <a:t>Variability (fluctuating patterns)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4" name="Freeform 4"/>
          <p:cNvSpPr/>
          <p:nvPr/>
        </p:nvSpPr>
        <p:spPr>
          <a:xfrm>
            <a:off x="836470" y="5834591"/>
            <a:ext cx="16401001" cy="3423709"/>
          </a:xfrm>
          <a:custGeom>
            <a:avLst/>
            <a:gdLst/>
            <a:ahLst/>
            <a:cxnLst/>
            <a:rect l="l" t="t" r="r" b="b"/>
            <a:pathLst>
              <a:path w="16401001" h="3423709">
                <a:moveTo>
                  <a:pt x="0" y="0"/>
                </a:moveTo>
                <a:lnTo>
                  <a:pt x="16401001" y="0"/>
                </a:lnTo>
                <a:lnTo>
                  <a:pt x="16401001" y="3423709"/>
                </a:lnTo>
                <a:lnTo>
                  <a:pt x="0" y="3423709"/>
                </a:lnTo>
                <a:lnTo>
                  <a:pt x="0" y="0"/>
                </a:lnTo>
                <a:close/>
              </a:path>
            </a:pathLst>
          </a:custGeom>
          <a:blipFill>
            <a:blip r:embed="rId2"/>
            <a:stretch>
              <a:fillRect/>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3: GROUNDWATER TRENDS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2110415" y="4334828"/>
            <a:ext cx="14045337" cy="4547178"/>
          </a:xfrm>
          <a:custGeom>
            <a:avLst/>
            <a:gdLst/>
            <a:ahLst/>
            <a:cxnLst/>
            <a:rect l="l" t="t" r="r" b="b"/>
            <a:pathLst>
              <a:path w="14045337" h="4547178">
                <a:moveTo>
                  <a:pt x="0" y="0"/>
                </a:moveTo>
                <a:lnTo>
                  <a:pt x="14045336" y="0"/>
                </a:lnTo>
                <a:lnTo>
                  <a:pt x="14045336" y="4547177"/>
                </a:lnTo>
                <a:lnTo>
                  <a:pt x="0" y="4547177"/>
                </a:lnTo>
                <a:lnTo>
                  <a:pt x="0" y="0"/>
                </a:lnTo>
                <a:close/>
              </a:path>
            </a:pathLst>
          </a:custGeom>
          <a:blipFill>
            <a:blip r:embed="rId2"/>
            <a:stretch>
              <a:fillRect/>
            </a:stretch>
          </a:blipFill>
        </p:spPr>
      </p:sp>
      <p:sp>
        <p:nvSpPr>
          <p:cNvPr id="4" name="TextBox 4"/>
          <p:cNvSpPr txBox="1"/>
          <p:nvPr/>
        </p:nvSpPr>
        <p:spPr>
          <a:xfrm>
            <a:off x="1028695" y="2284413"/>
            <a:ext cx="16208776" cy="20504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Metrics Computed:</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Minimum, Maximum, and Average Levels</a:t>
            </a:r>
          </a:p>
          <a:p>
            <a:pPr marL="626111" lvl="1" indent="-313055" algn="just">
              <a:lnSpc>
                <a:spcPts val="4060"/>
              </a:lnSpc>
              <a:spcBef>
                <a:spcPct val="0"/>
              </a:spcBef>
              <a:buFont typeface="Arial"/>
              <a:buChar char="•"/>
            </a:pPr>
            <a:r>
              <a:rPr lang="en-US" sz="2900">
                <a:solidFill>
                  <a:srgbClr val="2B2C30"/>
                </a:solidFill>
                <a:latin typeface="Maven Pro"/>
                <a:ea typeface="Maven Pro"/>
                <a:cs typeface="Maven Pro"/>
                <a:sym typeface="Maven Pro"/>
              </a:rPr>
              <a:t>Change from 2021 to 2024</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5" name="TextBox 5"/>
          <p:cNvSpPr txBox="1"/>
          <p:nvPr/>
        </p:nvSpPr>
        <p:spPr>
          <a:xfrm>
            <a:off x="1028700" y="526055"/>
            <a:ext cx="16230600" cy="1234706"/>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4: WARD-WISE GROUNDWATER LEVEL COMPARISON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695" y="2038632"/>
            <a:ext cx="16208776" cy="5136515"/>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Post-Monsoon Rise Calculation:</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Measures groundwater recharge post-monsoon by taking the difference between October and June levels.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Mean Post-Monsoon Rise (Yearly Computation)</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Computes the average recharge for each year.</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Flagging Wards with Significant Post-Monsoon Rise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If a ward’s post-monsoon rise is greater than the yearly mean rise, it is considered significant.</a:t>
            </a:r>
          </a:p>
          <a:p>
            <a:pPr marL="1252221" lvl="2" indent="-417407" algn="just">
              <a:lnSpc>
                <a:spcPts val="4060"/>
              </a:lnSpc>
              <a:spcBef>
                <a:spcPct val="0"/>
              </a:spcBef>
              <a:buFont typeface="Arial"/>
              <a:buChar char="⚬"/>
            </a:pPr>
            <a:r>
              <a:rPr lang="en-US" sz="2900">
                <a:solidFill>
                  <a:srgbClr val="2B2C30"/>
                </a:solidFill>
                <a:latin typeface="Maven Pro"/>
                <a:ea typeface="Maven Pro"/>
                <a:cs typeface="Maven Pro"/>
                <a:sym typeface="Maven Pro"/>
              </a:rPr>
              <a:t>Recharge Potential Score: Average post-monsoon rise over multiple years.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4" name="TextBox 4"/>
          <p:cNvSpPr txBox="1"/>
          <p:nvPr/>
        </p:nvSpPr>
        <p:spPr>
          <a:xfrm>
            <a:off x="1028695" y="7413272"/>
            <a:ext cx="16208776" cy="2564765"/>
          </a:xfrm>
          <a:prstGeom prst="rect">
            <a:avLst/>
          </a:prstGeom>
        </p:spPr>
        <p:txBody>
          <a:bodyPr lIns="0" tIns="0" rIns="0" bIns="0" rtlCol="0" anchor="t">
            <a:spAutoFit/>
          </a:bodyPr>
          <a:lstStyle/>
          <a:p>
            <a:pPr marL="626111" lvl="1" indent="-313055" algn="just">
              <a:lnSpc>
                <a:spcPts val="4060"/>
              </a:lnSpc>
              <a:buFont typeface="Arial"/>
              <a:buChar char="•"/>
            </a:pPr>
            <a:r>
              <a:rPr lang="en-US" sz="2900" b="1">
                <a:solidFill>
                  <a:srgbClr val="2B2C30"/>
                </a:solidFill>
                <a:latin typeface="Maven Pro Bold"/>
                <a:ea typeface="Maven Pro Bold"/>
                <a:cs typeface="Maven Pro Bold"/>
                <a:sym typeface="Maven Pro Bold"/>
              </a:rPr>
              <a:t>FINDINGS</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High recharge potential + low levels → Best locations for artificial recharge.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Low recharge potential + low levels → Need urgent water conservation efforts.</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High recharge potential + stable levels → Important natural recharge areas to preserve.</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5" name="TextBox 5"/>
          <p:cNvSpPr txBox="1"/>
          <p:nvPr/>
        </p:nvSpPr>
        <p:spPr>
          <a:xfrm>
            <a:off x="1028700" y="526055"/>
            <a:ext cx="16230600" cy="1234706"/>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5:  IDENTIFYING WARDS WITH SIGNIFICANT POST-MONSOON RISES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33450"/>
            <a:ext cx="16230600" cy="660624"/>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Maven Pro Bold"/>
                <a:ea typeface="Maven Pro Bold"/>
                <a:cs typeface="Maven Pro Bold"/>
                <a:sym typeface="Maven Pro Bold"/>
              </a:rPr>
              <a:t>AGENDA</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689" y="2122290"/>
            <a:ext cx="7877184" cy="6524498"/>
          </a:xfrm>
          <a:prstGeom prst="rect">
            <a:avLst/>
          </a:prstGeom>
        </p:spPr>
        <p:txBody>
          <a:bodyPr lIns="0" tIns="0" rIns="0" bIns="0" rtlCol="0" anchor="t">
            <a:spAutoFit/>
          </a:bodyPr>
          <a:lstStyle/>
          <a:p>
            <a:pPr marL="604519" lvl="1" indent="-302260" algn="l">
              <a:lnSpc>
                <a:spcPts val="5235"/>
              </a:lnSpc>
              <a:buFont typeface="Arial"/>
              <a:buChar char="•"/>
            </a:pPr>
            <a:r>
              <a:rPr lang="en-US" sz="2799">
                <a:solidFill>
                  <a:srgbClr val="2B2C30"/>
                </a:solidFill>
                <a:latin typeface="Maven Pro"/>
                <a:ea typeface="Maven Pro"/>
                <a:cs typeface="Maven Pro"/>
                <a:sym typeface="Maven Pro"/>
              </a:rPr>
              <a:t>Guide Approval mail snapshot</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Introduction</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Literature Review</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Problem Statement</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Research Challenges</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Research Objective </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Methodology </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Proposed System</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What is to be done next</a:t>
            </a:r>
          </a:p>
          <a:p>
            <a:pPr marL="604519" lvl="1" indent="-302260" algn="l">
              <a:lnSpc>
                <a:spcPts val="5235"/>
              </a:lnSpc>
              <a:buFont typeface="Arial"/>
              <a:buChar char="•"/>
            </a:pPr>
            <a:r>
              <a:rPr lang="en-US" sz="2799">
                <a:solidFill>
                  <a:srgbClr val="2B2C30"/>
                </a:solidFill>
                <a:latin typeface="Maven Pro"/>
                <a:ea typeface="Maven Pro"/>
                <a:cs typeface="Maven Pro"/>
                <a:sym typeface="Maven Pro"/>
              </a:rPr>
              <a:t>References</a:t>
            </a:r>
          </a:p>
        </p:txBody>
      </p:sp>
      <p:sp>
        <p:nvSpPr>
          <p:cNvPr id="5" name="Freeform 5"/>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524537" y="2205173"/>
            <a:ext cx="15020717" cy="7810773"/>
          </a:xfrm>
          <a:custGeom>
            <a:avLst/>
            <a:gdLst/>
            <a:ahLst/>
            <a:cxnLst/>
            <a:rect l="l" t="t" r="r" b="b"/>
            <a:pathLst>
              <a:path w="15020717" h="7810773">
                <a:moveTo>
                  <a:pt x="0" y="0"/>
                </a:moveTo>
                <a:lnTo>
                  <a:pt x="15020717" y="0"/>
                </a:lnTo>
                <a:lnTo>
                  <a:pt x="15020717" y="7810773"/>
                </a:lnTo>
                <a:lnTo>
                  <a:pt x="0" y="7810773"/>
                </a:lnTo>
                <a:lnTo>
                  <a:pt x="0" y="0"/>
                </a:lnTo>
                <a:close/>
              </a:path>
            </a:pathLst>
          </a:custGeom>
          <a:blipFill>
            <a:blip r:embed="rId2"/>
            <a:stretch>
              <a:fillRect/>
            </a:stretch>
          </a:blipFill>
        </p:spPr>
      </p:sp>
      <p:sp>
        <p:nvSpPr>
          <p:cNvPr id="4" name="TextBox 4"/>
          <p:cNvSpPr txBox="1"/>
          <p:nvPr/>
        </p:nvSpPr>
        <p:spPr>
          <a:xfrm>
            <a:off x="1028700" y="526055"/>
            <a:ext cx="16230600" cy="1234706"/>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5:  IDENTIFYING WARDS WITH SIGNIFICANT POST-MONSOON RISES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321098" y="5143500"/>
            <a:ext cx="11301259" cy="4252099"/>
          </a:xfrm>
          <a:custGeom>
            <a:avLst/>
            <a:gdLst/>
            <a:ahLst/>
            <a:cxnLst/>
            <a:rect l="l" t="t" r="r" b="b"/>
            <a:pathLst>
              <a:path w="11301259" h="4252099">
                <a:moveTo>
                  <a:pt x="0" y="0"/>
                </a:moveTo>
                <a:lnTo>
                  <a:pt x="11301259" y="0"/>
                </a:lnTo>
                <a:lnTo>
                  <a:pt x="11301259" y="4252099"/>
                </a:lnTo>
                <a:lnTo>
                  <a:pt x="0" y="4252099"/>
                </a:lnTo>
                <a:lnTo>
                  <a:pt x="0" y="0"/>
                </a:lnTo>
                <a:close/>
              </a:path>
            </a:pathLst>
          </a:custGeom>
          <a:blipFill>
            <a:blip r:embed="rId2"/>
            <a:stretch>
              <a:fillRect/>
            </a:stretch>
          </a:blipFill>
        </p:spPr>
      </p:sp>
      <p:sp>
        <p:nvSpPr>
          <p:cNvPr id="4" name="TextBox 4"/>
          <p:cNvSpPr txBox="1"/>
          <p:nvPr/>
        </p:nvSpPr>
        <p:spPr>
          <a:xfrm>
            <a:off x="1028695" y="2038632"/>
            <a:ext cx="16208776" cy="3079115"/>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Ranking within "Area No."</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Each ward is ranked based on its recharge potential.</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Helps in prioritizing locations for water conservation efforts.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Top 5 Locations per Area</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Extracting the top 5 wards per area with the highest recharge potential.</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5" name="TextBox 5"/>
          <p:cNvSpPr txBox="1"/>
          <p:nvPr/>
        </p:nvSpPr>
        <p:spPr>
          <a:xfrm>
            <a:off x="1028700" y="526055"/>
            <a:ext cx="16230600" cy="1234706"/>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6:  RANKING WARDS BASED ON RECHARGE POTENTIAL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2694525" y="8230041"/>
            <a:ext cx="11301259" cy="1610429"/>
          </a:xfrm>
          <a:custGeom>
            <a:avLst/>
            <a:gdLst/>
            <a:ahLst/>
            <a:cxnLst/>
            <a:rect l="l" t="t" r="r" b="b"/>
            <a:pathLst>
              <a:path w="11301259" h="1610429">
                <a:moveTo>
                  <a:pt x="0" y="0"/>
                </a:moveTo>
                <a:lnTo>
                  <a:pt x="11301259" y="0"/>
                </a:lnTo>
                <a:lnTo>
                  <a:pt x="11301259" y="1610430"/>
                </a:lnTo>
                <a:lnTo>
                  <a:pt x="0" y="1610430"/>
                </a:lnTo>
                <a:lnTo>
                  <a:pt x="0" y="0"/>
                </a:lnTo>
                <a:close/>
              </a:path>
            </a:pathLst>
          </a:custGeom>
          <a:blipFill>
            <a:blip r:embed="rId2"/>
            <a:stretch>
              <a:fillRect/>
            </a:stretch>
          </a:blipFill>
        </p:spPr>
      </p:sp>
      <p:sp>
        <p:nvSpPr>
          <p:cNvPr id="4" name="Freeform 4"/>
          <p:cNvSpPr/>
          <p:nvPr/>
        </p:nvSpPr>
        <p:spPr>
          <a:xfrm>
            <a:off x="4052700" y="5143500"/>
            <a:ext cx="8298391" cy="2743641"/>
          </a:xfrm>
          <a:custGeom>
            <a:avLst/>
            <a:gdLst/>
            <a:ahLst/>
            <a:cxnLst/>
            <a:rect l="l" t="t" r="r" b="b"/>
            <a:pathLst>
              <a:path w="8298391" h="2743641">
                <a:moveTo>
                  <a:pt x="0" y="0"/>
                </a:moveTo>
                <a:lnTo>
                  <a:pt x="8298390" y="0"/>
                </a:lnTo>
                <a:lnTo>
                  <a:pt x="8298390" y="2743641"/>
                </a:lnTo>
                <a:lnTo>
                  <a:pt x="0" y="2743641"/>
                </a:lnTo>
                <a:lnTo>
                  <a:pt x="0" y="0"/>
                </a:lnTo>
                <a:close/>
              </a:path>
            </a:pathLst>
          </a:custGeom>
          <a:blipFill>
            <a:blip r:embed="rId3"/>
            <a:stretch>
              <a:fillRect/>
            </a:stretch>
          </a:blipFill>
        </p:spPr>
      </p:sp>
      <p:sp>
        <p:nvSpPr>
          <p:cNvPr id="5" name="TextBox 5"/>
          <p:cNvSpPr txBox="1"/>
          <p:nvPr/>
        </p:nvSpPr>
        <p:spPr>
          <a:xfrm>
            <a:off x="1028695" y="2038632"/>
            <a:ext cx="16208776" cy="359346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Satellite images often contain multi-band spectral data (e.g., Red, Green, Blue, Near-Infrared). Extracting RGB channels helps in visualizing surface features.</a:t>
            </a:r>
          </a:p>
          <a:p>
            <a:pPr algn="just">
              <a:lnSpc>
                <a:spcPts val="4060"/>
              </a:lnSpc>
            </a:pPr>
            <a:r>
              <a:rPr lang="en-US" sz="2900">
                <a:solidFill>
                  <a:srgbClr val="2B2C30"/>
                </a:solidFill>
                <a:latin typeface="Maven Pro"/>
                <a:ea typeface="Maven Pro"/>
                <a:cs typeface="Maven Pro"/>
                <a:sym typeface="Maven Pro"/>
              </a:rPr>
              <a:t>Process: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Read the image and extract the Red (R), Green (G), and Blue (B) channels separately.</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Some datasets also include Near-Infrared (NIR) and Shortwave Infrared (SWIR), which are useful for water/moisture analysis.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6" name="TextBox 6"/>
          <p:cNvSpPr txBox="1"/>
          <p:nvPr/>
        </p:nvSpPr>
        <p:spPr>
          <a:xfrm>
            <a:off x="1028700" y="526055"/>
            <a:ext cx="16230600" cy="1234706"/>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7:  EXTRACT RGB CHANNELS FROM SATELLITE IMAGES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grpSp>
        <p:nvGrpSpPr>
          <p:cNvPr id="3" name="Group 3"/>
          <p:cNvGrpSpPr/>
          <p:nvPr/>
        </p:nvGrpSpPr>
        <p:grpSpPr>
          <a:xfrm>
            <a:off x="11777212" y="3104586"/>
            <a:ext cx="5281534" cy="1021291"/>
            <a:chOff x="0" y="0"/>
            <a:chExt cx="7042045" cy="1361721"/>
          </a:xfrm>
        </p:grpSpPr>
        <p:sp>
          <p:nvSpPr>
            <p:cNvPr id="4" name="Freeform 4"/>
            <p:cNvSpPr/>
            <p:nvPr/>
          </p:nvSpPr>
          <p:spPr>
            <a:xfrm>
              <a:off x="0" y="0"/>
              <a:ext cx="7042045" cy="1361721"/>
            </a:xfrm>
            <a:custGeom>
              <a:avLst/>
              <a:gdLst/>
              <a:ahLst/>
              <a:cxnLst/>
              <a:rect l="l" t="t" r="r" b="b"/>
              <a:pathLst>
                <a:path w="7042045" h="1361721">
                  <a:moveTo>
                    <a:pt x="0" y="0"/>
                  </a:moveTo>
                  <a:lnTo>
                    <a:pt x="7042045" y="0"/>
                  </a:lnTo>
                  <a:lnTo>
                    <a:pt x="7042045" y="1361721"/>
                  </a:lnTo>
                  <a:lnTo>
                    <a:pt x="0" y="1361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3760998" y="6489347"/>
            <a:ext cx="10383977" cy="1865270"/>
          </a:xfrm>
          <a:custGeom>
            <a:avLst/>
            <a:gdLst/>
            <a:ahLst/>
            <a:cxnLst/>
            <a:rect l="l" t="t" r="r" b="b"/>
            <a:pathLst>
              <a:path w="10383977" h="1865270">
                <a:moveTo>
                  <a:pt x="0" y="0"/>
                </a:moveTo>
                <a:lnTo>
                  <a:pt x="10383978" y="0"/>
                </a:lnTo>
                <a:lnTo>
                  <a:pt x="10383978" y="1865270"/>
                </a:lnTo>
                <a:lnTo>
                  <a:pt x="0" y="1865270"/>
                </a:lnTo>
                <a:lnTo>
                  <a:pt x="0" y="0"/>
                </a:lnTo>
                <a:close/>
              </a:path>
            </a:pathLst>
          </a:custGeom>
          <a:blipFill>
            <a:blip r:embed="rId4"/>
            <a:stretch>
              <a:fillRect/>
            </a:stretch>
          </a:blipFill>
        </p:spPr>
      </p:sp>
      <p:sp>
        <p:nvSpPr>
          <p:cNvPr id="6" name="TextBox 6"/>
          <p:cNvSpPr txBox="1"/>
          <p:nvPr/>
        </p:nvSpPr>
        <p:spPr>
          <a:xfrm>
            <a:off x="1028695" y="2038632"/>
            <a:ext cx="9117420" cy="462216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NDWI(Normalized Difference Water Index)enhances water body detection by differentiating water from land and vegetation.</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Usage: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Higher NDWI values (closer to 1) indicate water bodies.</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Lower NDWI values (closer to -1) indicate non-water areas.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7" name="TextBox 7"/>
          <p:cNvSpPr txBox="1"/>
          <p:nvPr/>
        </p:nvSpPr>
        <p:spPr>
          <a:xfrm>
            <a:off x="1028689" y="678047"/>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8:  COMPUTE NDWI AND NDMI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2062036"/>
            <a:ext cx="16230594" cy="38509"/>
          </a:xfrm>
          <a:prstGeom prst="line">
            <a:avLst/>
          </a:prstGeom>
          <a:ln w="9525" cap="flat">
            <a:solidFill>
              <a:srgbClr val="2B2C30"/>
            </a:solidFill>
            <a:prstDash val="solid"/>
            <a:headEnd type="none" w="sm" len="sm"/>
            <a:tailEnd type="none" w="sm" len="sm"/>
          </a:ln>
        </p:spPr>
      </p:sp>
      <p:grpSp>
        <p:nvGrpSpPr>
          <p:cNvPr id="3" name="Group 3"/>
          <p:cNvGrpSpPr/>
          <p:nvPr/>
        </p:nvGrpSpPr>
        <p:grpSpPr>
          <a:xfrm>
            <a:off x="11733443" y="3104586"/>
            <a:ext cx="5369073" cy="1021291"/>
            <a:chOff x="0" y="0"/>
            <a:chExt cx="7158764" cy="1361721"/>
          </a:xfrm>
        </p:grpSpPr>
        <p:sp>
          <p:nvSpPr>
            <p:cNvPr id="4" name="Freeform 4"/>
            <p:cNvSpPr/>
            <p:nvPr/>
          </p:nvSpPr>
          <p:spPr>
            <a:xfrm>
              <a:off x="0" y="0"/>
              <a:ext cx="7158764" cy="1361721"/>
            </a:xfrm>
            <a:custGeom>
              <a:avLst/>
              <a:gdLst/>
              <a:ahLst/>
              <a:cxnLst/>
              <a:rect l="l" t="t" r="r" b="b"/>
              <a:pathLst>
                <a:path w="7158764" h="1361721">
                  <a:moveTo>
                    <a:pt x="0" y="0"/>
                  </a:moveTo>
                  <a:lnTo>
                    <a:pt x="7158764" y="0"/>
                  </a:lnTo>
                  <a:lnTo>
                    <a:pt x="7158764" y="1361721"/>
                  </a:lnTo>
                  <a:lnTo>
                    <a:pt x="0" y="1361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3361682" y="6489347"/>
            <a:ext cx="10561819" cy="2162830"/>
          </a:xfrm>
          <a:custGeom>
            <a:avLst/>
            <a:gdLst/>
            <a:ahLst/>
            <a:cxnLst/>
            <a:rect l="l" t="t" r="r" b="b"/>
            <a:pathLst>
              <a:path w="10561819" h="2162830">
                <a:moveTo>
                  <a:pt x="0" y="0"/>
                </a:moveTo>
                <a:lnTo>
                  <a:pt x="10561818" y="0"/>
                </a:lnTo>
                <a:lnTo>
                  <a:pt x="10561818" y="2162830"/>
                </a:lnTo>
                <a:lnTo>
                  <a:pt x="0" y="2162830"/>
                </a:lnTo>
                <a:lnTo>
                  <a:pt x="0" y="0"/>
                </a:lnTo>
                <a:close/>
              </a:path>
            </a:pathLst>
          </a:custGeom>
          <a:blipFill>
            <a:blip r:embed="rId4"/>
            <a:stretch>
              <a:fillRect/>
            </a:stretch>
          </a:blipFill>
        </p:spPr>
      </p:sp>
      <p:sp>
        <p:nvSpPr>
          <p:cNvPr id="6" name="TextBox 6"/>
          <p:cNvSpPr txBox="1"/>
          <p:nvPr/>
        </p:nvSpPr>
        <p:spPr>
          <a:xfrm>
            <a:off x="1028695" y="2038632"/>
            <a:ext cx="9117420" cy="41078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NDMI(Normalized Difference Moisture Index)helps in identifying moisture content in vegetation and soil, crucial for recharge site selection.</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Usage: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Higher NDMI values indicate areas with high moisture retention (ideal for recharge).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Lower NDMI values indicate dry areas.</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
        <p:nvSpPr>
          <p:cNvPr id="7" name="TextBox 7"/>
          <p:cNvSpPr txBox="1"/>
          <p:nvPr/>
        </p:nvSpPr>
        <p:spPr>
          <a:xfrm>
            <a:off x="1028689" y="678047"/>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8:  COMPUTE NDWI AND NDMI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52605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9: MORPHOLOGICAL OPERATIONS</a:t>
            </a:r>
          </a:p>
        </p:txBody>
      </p:sp>
      <p:sp>
        <p:nvSpPr>
          <p:cNvPr id="4" name="TextBox 4"/>
          <p:cNvSpPr txBox="1"/>
          <p:nvPr/>
        </p:nvSpPr>
        <p:spPr>
          <a:xfrm>
            <a:off x="1028695" y="2159599"/>
            <a:ext cx="16230589" cy="770826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1. Identify Green Patches → Uses a threshold (green_band &gt; 0.3) to detect large vegetated areas.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2. Exclude Unwanted Regions → Filters out beaches (high NDWI) and urban areas (low NDMI) to focus on uninhabited green spaces.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3. Refine Green Mask → Ensures only uninhabited green fields are included by reamoving urban and beach zones.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4. Apply Morphological Opening → Uses a 10×10 kernel to remove small, isolated patches and retain large green areas.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5. Highlight Potential Reservoirs → Overlays detected large green patches on the original image in green color for visualization.</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28700" y="2171844"/>
            <a:ext cx="16230589" cy="7993565"/>
          </a:xfrm>
          <a:custGeom>
            <a:avLst/>
            <a:gdLst/>
            <a:ahLst/>
            <a:cxnLst/>
            <a:rect l="l" t="t" r="r" b="b"/>
            <a:pathLst>
              <a:path w="16230589" h="7993565">
                <a:moveTo>
                  <a:pt x="0" y="0"/>
                </a:moveTo>
                <a:lnTo>
                  <a:pt x="16230589" y="0"/>
                </a:lnTo>
                <a:lnTo>
                  <a:pt x="16230589" y="7993565"/>
                </a:lnTo>
                <a:lnTo>
                  <a:pt x="0" y="7993565"/>
                </a:lnTo>
                <a:lnTo>
                  <a:pt x="0" y="0"/>
                </a:lnTo>
                <a:close/>
              </a:path>
            </a:pathLst>
          </a:custGeom>
          <a:blipFill>
            <a:blip r:embed="rId2"/>
            <a:stretch>
              <a:fillRect/>
            </a:stretch>
          </a:blipFill>
        </p:spPr>
      </p:sp>
      <p:sp>
        <p:nvSpPr>
          <p:cNvPr id="4" name="TextBox 4"/>
          <p:cNvSpPr txBox="1"/>
          <p:nvPr/>
        </p:nvSpPr>
        <p:spPr>
          <a:xfrm>
            <a:off x="1028700" y="52605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MODULE 9: MORPHOLOGICAL OPERATIONS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06871" y="2440050"/>
            <a:ext cx="10316577" cy="4513503"/>
          </a:xfrm>
          <a:custGeom>
            <a:avLst/>
            <a:gdLst/>
            <a:ahLst/>
            <a:cxnLst/>
            <a:rect l="l" t="t" r="r" b="b"/>
            <a:pathLst>
              <a:path w="10316577" h="4513503">
                <a:moveTo>
                  <a:pt x="0" y="0"/>
                </a:moveTo>
                <a:lnTo>
                  <a:pt x="10316577" y="0"/>
                </a:lnTo>
                <a:lnTo>
                  <a:pt x="10316577" y="4513502"/>
                </a:lnTo>
                <a:lnTo>
                  <a:pt x="0" y="4513502"/>
                </a:lnTo>
                <a:lnTo>
                  <a:pt x="0" y="0"/>
                </a:lnTo>
                <a:close/>
              </a:path>
            </a:pathLst>
          </a:custGeom>
          <a:blipFill>
            <a:blip r:embed="rId2"/>
            <a:stretch>
              <a:fillRect/>
            </a:stretch>
          </a:blipFill>
        </p:spPr>
      </p:sp>
      <p:sp>
        <p:nvSpPr>
          <p:cNvPr id="4" name="Freeform 4"/>
          <p:cNvSpPr/>
          <p:nvPr/>
        </p:nvSpPr>
        <p:spPr>
          <a:xfrm>
            <a:off x="12413912" y="2539587"/>
            <a:ext cx="4493496" cy="4413965"/>
          </a:xfrm>
          <a:custGeom>
            <a:avLst/>
            <a:gdLst/>
            <a:ahLst/>
            <a:cxnLst/>
            <a:rect l="l" t="t" r="r" b="b"/>
            <a:pathLst>
              <a:path w="4493496" h="4413965">
                <a:moveTo>
                  <a:pt x="0" y="0"/>
                </a:moveTo>
                <a:lnTo>
                  <a:pt x="4493496" y="0"/>
                </a:lnTo>
                <a:lnTo>
                  <a:pt x="4493496" y="4413965"/>
                </a:lnTo>
                <a:lnTo>
                  <a:pt x="0" y="4413965"/>
                </a:lnTo>
                <a:lnTo>
                  <a:pt x="0" y="0"/>
                </a:lnTo>
                <a:close/>
              </a:path>
            </a:pathLst>
          </a:custGeom>
          <a:blipFill>
            <a:blip r:embed="rId3"/>
            <a:stretch>
              <a:fillRect/>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6" name="TextBox 6"/>
          <p:cNvSpPr txBox="1"/>
          <p:nvPr/>
        </p:nvSpPr>
        <p:spPr>
          <a:xfrm>
            <a:off x="2343132" y="7105952"/>
            <a:ext cx="7644056" cy="701305"/>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Monthly and Yearly Averages</a:t>
            </a:r>
          </a:p>
          <a:p>
            <a:pPr algn="ctr">
              <a:lnSpc>
                <a:spcPts val="2820"/>
              </a:lnSpc>
              <a:spcBef>
                <a:spcPct val="0"/>
              </a:spcBef>
            </a:pPr>
            <a:r>
              <a:rPr lang="en-US" sz="2014" spc="457">
                <a:solidFill>
                  <a:srgbClr val="2B2C30"/>
                </a:solidFill>
                <a:latin typeface="Maven Pro"/>
                <a:ea typeface="Maven Pro"/>
                <a:cs typeface="Maven Pro"/>
                <a:sym typeface="Maven Pro"/>
              </a:rPr>
              <a:t>CSV Name : temporal_analysis_data.csv</a:t>
            </a:r>
          </a:p>
        </p:txBody>
      </p:sp>
      <p:sp>
        <p:nvSpPr>
          <p:cNvPr id="7" name="TextBox 7"/>
          <p:cNvSpPr txBox="1"/>
          <p:nvPr/>
        </p:nvSpPr>
        <p:spPr>
          <a:xfrm>
            <a:off x="10643944" y="7105952"/>
            <a:ext cx="7644056" cy="1053730"/>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Mean Yearly Averages Area-wise</a:t>
            </a:r>
          </a:p>
          <a:p>
            <a:pPr algn="ctr">
              <a:lnSpc>
                <a:spcPts val="2820"/>
              </a:lnSpc>
              <a:spcBef>
                <a:spcPct val="0"/>
              </a:spcBef>
            </a:pPr>
            <a:r>
              <a:rPr lang="en-US" sz="2014" spc="457">
                <a:solidFill>
                  <a:srgbClr val="2B2C30"/>
                </a:solidFill>
                <a:latin typeface="Maven Pro"/>
                <a:ea typeface="Maven Pro"/>
                <a:cs typeface="Maven Pro"/>
                <a:sym typeface="Maven Pro"/>
              </a:rPr>
              <a:t>CSV Name : area_wise_groundwater_levels.csv</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471133" y="2662731"/>
            <a:ext cx="8672867" cy="4336433"/>
          </a:xfrm>
          <a:custGeom>
            <a:avLst/>
            <a:gdLst/>
            <a:ahLst/>
            <a:cxnLst/>
            <a:rect l="l" t="t" r="r" b="b"/>
            <a:pathLst>
              <a:path w="8672867" h="4336433">
                <a:moveTo>
                  <a:pt x="0" y="0"/>
                </a:moveTo>
                <a:lnTo>
                  <a:pt x="8672867" y="0"/>
                </a:lnTo>
                <a:lnTo>
                  <a:pt x="8672867" y="4336433"/>
                </a:lnTo>
                <a:lnTo>
                  <a:pt x="0" y="4336433"/>
                </a:lnTo>
                <a:lnTo>
                  <a:pt x="0" y="0"/>
                </a:lnTo>
                <a:close/>
              </a:path>
            </a:pathLst>
          </a:custGeom>
          <a:blipFill>
            <a:blip r:embed="rId2"/>
            <a:stretch>
              <a:fillRect/>
            </a:stretch>
          </a:blipFill>
        </p:spPr>
      </p:sp>
      <p:sp>
        <p:nvSpPr>
          <p:cNvPr id="4" name="Freeform 4"/>
          <p:cNvSpPr/>
          <p:nvPr/>
        </p:nvSpPr>
        <p:spPr>
          <a:xfrm>
            <a:off x="9346833" y="2662731"/>
            <a:ext cx="8672867" cy="4336433"/>
          </a:xfrm>
          <a:custGeom>
            <a:avLst/>
            <a:gdLst/>
            <a:ahLst/>
            <a:cxnLst/>
            <a:rect l="l" t="t" r="r" b="b"/>
            <a:pathLst>
              <a:path w="8672867" h="4336433">
                <a:moveTo>
                  <a:pt x="0" y="0"/>
                </a:moveTo>
                <a:lnTo>
                  <a:pt x="8672867" y="0"/>
                </a:lnTo>
                <a:lnTo>
                  <a:pt x="8672867" y="4336433"/>
                </a:lnTo>
                <a:lnTo>
                  <a:pt x="0" y="4336433"/>
                </a:lnTo>
                <a:lnTo>
                  <a:pt x="0" y="0"/>
                </a:lnTo>
                <a:close/>
              </a:path>
            </a:pathLst>
          </a:custGeom>
          <a:blipFill>
            <a:blip r:embed="rId3"/>
            <a:stretch>
              <a:fillRect l="-28803" r="-1914"/>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6" name="TextBox 6"/>
          <p:cNvSpPr txBox="1"/>
          <p:nvPr/>
        </p:nvSpPr>
        <p:spPr>
          <a:xfrm>
            <a:off x="1309204" y="7611531"/>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and Yearly Averages for Ward 151 - 156 for Year 2021</a:t>
            </a:r>
          </a:p>
        </p:txBody>
      </p:sp>
      <p:sp>
        <p:nvSpPr>
          <p:cNvPr id="7" name="TextBox 7"/>
          <p:cNvSpPr txBox="1"/>
          <p:nvPr/>
        </p:nvSpPr>
        <p:spPr>
          <a:xfrm>
            <a:off x="10262574" y="7611531"/>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and Yearly Averages for All Wards across years 2021-2024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574232" y="2662731"/>
            <a:ext cx="8466670" cy="4233335"/>
          </a:xfrm>
          <a:custGeom>
            <a:avLst/>
            <a:gdLst/>
            <a:ahLst/>
            <a:cxnLst/>
            <a:rect l="l" t="t" r="r" b="b"/>
            <a:pathLst>
              <a:path w="8466670" h="4233335">
                <a:moveTo>
                  <a:pt x="0" y="0"/>
                </a:moveTo>
                <a:lnTo>
                  <a:pt x="8466670" y="0"/>
                </a:lnTo>
                <a:lnTo>
                  <a:pt x="8466670" y="4233335"/>
                </a:lnTo>
                <a:lnTo>
                  <a:pt x="0" y="4233335"/>
                </a:lnTo>
                <a:lnTo>
                  <a:pt x="0" y="0"/>
                </a:lnTo>
                <a:close/>
              </a:path>
            </a:pathLst>
          </a:custGeom>
          <a:blipFill>
            <a:blip r:embed="rId2"/>
            <a:stretch>
              <a:fillRect/>
            </a:stretch>
          </a:blipFill>
        </p:spPr>
      </p:sp>
      <p:sp>
        <p:nvSpPr>
          <p:cNvPr id="4" name="Freeform 4"/>
          <p:cNvSpPr/>
          <p:nvPr/>
        </p:nvSpPr>
        <p:spPr>
          <a:xfrm>
            <a:off x="9527602" y="2662731"/>
            <a:ext cx="8466670" cy="4233335"/>
          </a:xfrm>
          <a:custGeom>
            <a:avLst/>
            <a:gdLst/>
            <a:ahLst/>
            <a:cxnLst/>
            <a:rect l="l" t="t" r="r" b="b"/>
            <a:pathLst>
              <a:path w="8466670" h="4233335">
                <a:moveTo>
                  <a:pt x="0" y="0"/>
                </a:moveTo>
                <a:lnTo>
                  <a:pt x="8466670" y="0"/>
                </a:lnTo>
                <a:lnTo>
                  <a:pt x="8466670" y="4233335"/>
                </a:lnTo>
                <a:lnTo>
                  <a:pt x="0" y="4233335"/>
                </a:lnTo>
                <a:lnTo>
                  <a:pt x="0" y="0"/>
                </a:lnTo>
                <a:close/>
              </a:path>
            </a:pathLst>
          </a:custGeom>
          <a:blipFill>
            <a:blip r:embed="rId3"/>
            <a:stretch>
              <a:fillRect/>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6" name="TextBox 6"/>
          <p:cNvSpPr txBox="1"/>
          <p:nvPr/>
        </p:nvSpPr>
        <p:spPr>
          <a:xfrm>
            <a:off x="1309204" y="7611531"/>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Ward-wise Groundwater Level (Ranked by Yearly Average)</a:t>
            </a:r>
          </a:p>
        </p:txBody>
      </p:sp>
      <p:sp>
        <p:nvSpPr>
          <p:cNvPr id="7" name="TextBox 7"/>
          <p:cNvSpPr txBox="1"/>
          <p:nvPr/>
        </p:nvSpPr>
        <p:spPr>
          <a:xfrm>
            <a:off x="10262574" y="7611531"/>
            <a:ext cx="6996726"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Groundwater Levels for 2023 (Wards 127-132)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795252" y="2630303"/>
            <a:ext cx="14793571" cy="5806477"/>
          </a:xfrm>
          <a:custGeom>
            <a:avLst/>
            <a:gdLst/>
            <a:ahLst/>
            <a:cxnLst/>
            <a:rect l="l" t="t" r="r" b="b"/>
            <a:pathLst>
              <a:path w="14793571" h="5806477">
                <a:moveTo>
                  <a:pt x="0" y="0"/>
                </a:moveTo>
                <a:lnTo>
                  <a:pt x="14793571" y="0"/>
                </a:lnTo>
                <a:lnTo>
                  <a:pt x="14793571" y="5806477"/>
                </a:lnTo>
                <a:lnTo>
                  <a:pt x="0" y="5806477"/>
                </a:lnTo>
                <a:lnTo>
                  <a:pt x="0" y="0"/>
                </a:lnTo>
                <a:close/>
              </a:path>
            </a:pathLst>
          </a:custGeom>
          <a:blipFill>
            <a:blip r:embed="rId2"/>
            <a:stretch>
              <a:fillRect/>
            </a:stretch>
          </a:blipFill>
        </p:spPr>
      </p:sp>
      <p:sp>
        <p:nvSpPr>
          <p:cNvPr id="4" name="TextBox 4"/>
          <p:cNvSpPr txBox="1"/>
          <p:nvPr/>
        </p:nvSpPr>
        <p:spPr>
          <a:xfrm>
            <a:off x="1028700" y="68480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GUIDE APPROVAL MAIL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06871" y="2662731"/>
            <a:ext cx="4251028" cy="3767692"/>
          </a:xfrm>
          <a:custGeom>
            <a:avLst/>
            <a:gdLst/>
            <a:ahLst/>
            <a:cxnLst/>
            <a:rect l="l" t="t" r="r" b="b"/>
            <a:pathLst>
              <a:path w="4251028" h="3767692">
                <a:moveTo>
                  <a:pt x="0" y="0"/>
                </a:moveTo>
                <a:lnTo>
                  <a:pt x="4251028" y="0"/>
                </a:lnTo>
                <a:lnTo>
                  <a:pt x="4251028" y="3767692"/>
                </a:lnTo>
                <a:lnTo>
                  <a:pt x="0" y="3767692"/>
                </a:lnTo>
                <a:lnTo>
                  <a:pt x="0" y="0"/>
                </a:lnTo>
                <a:close/>
              </a:path>
            </a:pathLst>
          </a:custGeom>
          <a:blipFill>
            <a:blip r:embed="rId2"/>
            <a:stretch>
              <a:fillRect/>
            </a:stretch>
          </a:blipFill>
        </p:spPr>
      </p:sp>
      <p:sp>
        <p:nvSpPr>
          <p:cNvPr id="4" name="Freeform 4"/>
          <p:cNvSpPr/>
          <p:nvPr/>
        </p:nvSpPr>
        <p:spPr>
          <a:xfrm>
            <a:off x="7028785" y="2662731"/>
            <a:ext cx="4502421" cy="3767692"/>
          </a:xfrm>
          <a:custGeom>
            <a:avLst/>
            <a:gdLst/>
            <a:ahLst/>
            <a:cxnLst/>
            <a:rect l="l" t="t" r="r" b="b"/>
            <a:pathLst>
              <a:path w="4502421" h="3767692">
                <a:moveTo>
                  <a:pt x="0" y="0"/>
                </a:moveTo>
                <a:lnTo>
                  <a:pt x="4502421" y="0"/>
                </a:lnTo>
                <a:lnTo>
                  <a:pt x="4502421" y="3767692"/>
                </a:lnTo>
                <a:lnTo>
                  <a:pt x="0" y="3767692"/>
                </a:lnTo>
                <a:lnTo>
                  <a:pt x="0" y="0"/>
                </a:lnTo>
                <a:close/>
              </a:path>
            </a:pathLst>
          </a:custGeom>
          <a:blipFill>
            <a:blip r:embed="rId3"/>
            <a:stretch>
              <a:fillRect/>
            </a:stretch>
          </a:blipFill>
        </p:spPr>
      </p:sp>
      <p:sp>
        <p:nvSpPr>
          <p:cNvPr id="5" name="Freeform 5"/>
          <p:cNvSpPr/>
          <p:nvPr/>
        </p:nvSpPr>
        <p:spPr>
          <a:xfrm>
            <a:off x="13576624" y="2662731"/>
            <a:ext cx="3660847" cy="3767692"/>
          </a:xfrm>
          <a:custGeom>
            <a:avLst/>
            <a:gdLst/>
            <a:ahLst/>
            <a:cxnLst/>
            <a:rect l="l" t="t" r="r" b="b"/>
            <a:pathLst>
              <a:path w="3660847" h="3767692">
                <a:moveTo>
                  <a:pt x="0" y="0"/>
                </a:moveTo>
                <a:lnTo>
                  <a:pt x="3660847" y="0"/>
                </a:lnTo>
                <a:lnTo>
                  <a:pt x="3660847" y="3767692"/>
                </a:lnTo>
                <a:lnTo>
                  <a:pt x="0" y="3767692"/>
                </a:lnTo>
                <a:lnTo>
                  <a:pt x="0" y="0"/>
                </a:lnTo>
                <a:close/>
              </a:path>
            </a:pathLst>
          </a:custGeom>
          <a:blipFill>
            <a:blip r:embed="rId4"/>
            <a:stretch>
              <a:fillRect/>
            </a:stretch>
          </a:blipFill>
        </p:spPr>
      </p:sp>
      <p:sp>
        <p:nvSpPr>
          <p:cNvPr id="6" name="TextBox 6"/>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7" name="TextBox 7"/>
          <p:cNvSpPr txBox="1"/>
          <p:nvPr/>
        </p:nvSpPr>
        <p:spPr>
          <a:xfrm>
            <a:off x="1006871" y="6744404"/>
            <a:ext cx="4251028" cy="1406155"/>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Stable/Rising Trend</a:t>
            </a:r>
          </a:p>
          <a:p>
            <a:pPr algn="ctr">
              <a:lnSpc>
                <a:spcPts val="2820"/>
              </a:lnSpc>
            </a:pPr>
            <a:r>
              <a:rPr lang="en-US" sz="2014" spc="457">
                <a:solidFill>
                  <a:srgbClr val="2B2C30"/>
                </a:solidFill>
                <a:latin typeface="Maven Pro"/>
                <a:ea typeface="Maven Pro"/>
                <a:cs typeface="Maven Pro"/>
                <a:sym typeface="Maven Pro"/>
              </a:rPr>
              <a:t>CSV Name : stable_rising_wards.csv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
        <p:nvSpPr>
          <p:cNvPr id="8" name="TextBox 8"/>
          <p:cNvSpPr txBox="1"/>
          <p:nvPr/>
        </p:nvSpPr>
        <p:spPr>
          <a:xfrm>
            <a:off x="6819455" y="6744404"/>
            <a:ext cx="4586054" cy="1406155"/>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Declining Trend</a:t>
            </a:r>
          </a:p>
          <a:p>
            <a:pPr algn="ctr">
              <a:lnSpc>
                <a:spcPts val="2820"/>
              </a:lnSpc>
            </a:pPr>
            <a:r>
              <a:rPr lang="en-US" sz="2014" spc="457">
                <a:solidFill>
                  <a:srgbClr val="2B2C30"/>
                </a:solidFill>
                <a:latin typeface="Maven Pro"/>
                <a:ea typeface="Maven Pro"/>
                <a:cs typeface="Maven Pro"/>
                <a:sym typeface="Maven Pro"/>
              </a:rPr>
              <a:t>CSV Name : declining_trend_wards.csv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
        <p:nvSpPr>
          <p:cNvPr id="9" name="TextBox 9"/>
          <p:cNvSpPr txBox="1"/>
          <p:nvPr/>
        </p:nvSpPr>
        <p:spPr>
          <a:xfrm>
            <a:off x="12632039" y="6744404"/>
            <a:ext cx="4921081" cy="1406155"/>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Variability Trend</a:t>
            </a:r>
          </a:p>
          <a:p>
            <a:pPr algn="ctr">
              <a:lnSpc>
                <a:spcPts val="2820"/>
              </a:lnSpc>
            </a:pPr>
            <a:r>
              <a:rPr lang="en-US" sz="2014" spc="457">
                <a:solidFill>
                  <a:srgbClr val="2B2C30"/>
                </a:solidFill>
                <a:latin typeface="Maven Pro"/>
                <a:ea typeface="Maven Pro"/>
                <a:cs typeface="Maven Pro"/>
                <a:sym typeface="Maven Pro"/>
              </a:rPr>
              <a:t>CSV Name : high_variability_wards.csv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574027" y="2662731"/>
            <a:ext cx="6836024" cy="3767692"/>
          </a:xfrm>
          <a:custGeom>
            <a:avLst/>
            <a:gdLst/>
            <a:ahLst/>
            <a:cxnLst/>
            <a:rect l="l" t="t" r="r" b="b"/>
            <a:pathLst>
              <a:path w="6836024" h="3767692">
                <a:moveTo>
                  <a:pt x="0" y="0"/>
                </a:moveTo>
                <a:lnTo>
                  <a:pt x="6836024" y="0"/>
                </a:lnTo>
                <a:lnTo>
                  <a:pt x="6836024" y="3767692"/>
                </a:lnTo>
                <a:lnTo>
                  <a:pt x="0" y="3767692"/>
                </a:lnTo>
                <a:lnTo>
                  <a:pt x="0" y="0"/>
                </a:lnTo>
                <a:close/>
              </a:path>
            </a:pathLst>
          </a:custGeom>
          <a:blipFill>
            <a:blip r:embed="rId2"/>
            <a:stretch>
              <a:fillRect t="-25914" b="-25914"/>
            </a:stretch>
          </a:blipFill>
        </p:spPr>
      </p:sp>
      <p:sp>
        <p:nvSpPr>
          <p:cNvPr id="4" name="Freeform 4"/>
          <p:cNvSpPr/>
          <p:nvPr/>
        </p:nvSpPr>
        <p:spPr>
          <a:xfrm>
            <a:off x="11515608" y="2662731"/>
            <a:ext cx="5558262" cy="3767692"/>
          </a:xfrm>
          <a:custGeom>
            <a:avLst/>
            <a:gdLst/>
            <a:ahLst/>
            <a:cxnLst/>
            <a:rect l="l" t="t" r="r" b="b"/>
            <a:pathLst>
              <a:path w="5558262" h="3767692">
                <a:moveTo>
                  <a:pt x="0" y="0"/>
                </a:moveTo>
                <a:lnTo>
                  <a:pt x="5558263" y="0"/>
                </a:lnTo>
                <a:lnTo>
                  <a:pt x="5558263" y="3767692"/>
                </a:lnTo>
                <a:lnTo>
                  <a:pt x="0" y="3767692"/>
                </a:lnTo>
                <a:lnTo>
                  <a:pt x="0" y="0"/>
                </a:lnTo>
                <a:close/>
              </a:path>
            </a:pathLst>
          </a:custGeom>
          <a:blipFill>
            <a:blip r:embed="rId3"/>
            <a:stretch>
              <a:fillRect t="-25914" b="-25914"/>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6" name="TextBox 6"/>
          <p:cNvSpPr txBox="1"/>
          <p:nvPr/>
        </p:nvSpPr>
        <p:spPr>
          <a:xfrm>
            <a:off x="1256202" y="6744404"/>
            <a:ext cx="6963004" cy="1053730"/>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Declining Trend</a:t>
            </a:r>
          </a:p>
          <a:p>
            <a:pPr algn="ctr">
              <a:lnSpc>
                <a:spcPts val="2820"/>
              </a:lnSpc>
            </a:pPr>
            <a:r>
              <a:rPr lang="en-US" sz="2014" spc="457">
                <a:solidFill>
                  <a:srgbClr val="2B2C30"/>
                </a:solidFill>
                <a:latin typeface="Maven Pro"/>
                <a:ea typeface="Maven Pro"/>
                <a:cs typeface="Maven Pro"/>
                <a:sym typeface="Maven Pro"/>
              </a:rPr>
              <a:t>CSV Name : declining_trend_wards.csv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
        <p:nvSpPr>
          <p:cNvPr id="7" name="TextBox 7"/>
          <p:cNvSpPr txBox="1"/>
          <p:nvPr/>
        </p:nvSpPr>
        <p:spPr>
          <a:xfrm>
            <a:off x="10081445" y="6744404"/>
            <a:ext cx="7471674" cy="1053730"/>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Variability Trend</a:t>
            </a:r>
          </a:p>
          <a:p>
            <a:pPr algn="ctr">
              <a:lnSpc>
                <a:spcPts val="2820"/>
              </a:lnSpc>
            </a:pPr>
            <a:r>
              <a:rPr lang="en-US" sz="2014" spc="457">
                <a:solidFill>
                  <a:srgbClr val="2B2C30"/>
                </a:solidFill>
                <a:latin typeface="Maven Pro"/>
                <a:ea typeface="Maven Pro"/>
                <a:cs typeface="Maven Pro"/>
                <a:sym typeface="Maven Pro"/>
              </a:rPr>
              <a:t>CSV Name : high_variability_wards.csv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5077728" y="2175121"/>
            <a:ext cx="8132545" cy="5936758"/>
          </a:xfrm>
          <a:custGeom>
            <a:avLst/>
            <a:gdLst/>
            <a:ahLst/>
            <a:cxnLst/>
            <a:rect l="l" t="t" r="r" b="b"/>
            <a:pathLst>
              <a:path w="8132545" h="5936758">
                <a:moveTo>
                  <a:pt x="0" y="0"/>
                </a:moveTo>
                <a:lnTo>
                  <a:pt x="8132544" y="0"/>
                </a:lnTo>
                <a:lnTo>
                  <a:pt x="8132544" y="5936758"/>
                </a:lnTo>
                <a:lnTo>
                  <a:pt x="0" y="5936758"/>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5" name="TextBox 5"/>
          <p:cNvSpPr txBox="1"/>
          <p:nvPr/>
        </p:nvSpPr>
        <p:spPr>
          <a:xfrm>
            <a:off x="4085058" y="8435729"/>
            <a:ext cx="10074226" cy="1053730"/>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Ward-Wise Groundwater Level Comparison</a:t>
            </a:r>
          </a:p>
          <a:p>
            <a:pPr algn="ctr">
              <a:lnSpc>
                <a:spcPts val="2820"/>
              </a:lnSpc>
            </a:pPr>
            <a:r>
              <a:rPr lang="en-US" sz="2014" spc="457">
                <a:solidFill>
                  <a:srgbClr val="2B2C30"/>
                </a:solidFill>
                <a:latin typeface="Maven Pro"/>
                <a:ea typeface="Maven Pro"/>
                <a:cs typeface="Maven Pro"/>
                <a:sym typeface="Maven Pro"/>
              </a:rPr>
              <a:t>CSV Name: location_based_groundwater_insightss.csv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493371" y="2975071"/>
            <a:ext cx="11301259" cy="4336858"/>
          </a:xfrm>
          <a:custGeom>
            <a:avLst/>
            <a:gdLst/>
            <a:ahLst/>
            <a:cxnLst/>
            <a:rect l="l" t="t" r="r" b="b"/>
            <a:pathLst>
              <a:path w="11301259" h="4336858">
                <a:moveTo>
                  <a:pt x="0" y="0"/>
                </a:moveTo>
                <a:lnTo>
                  <a:pt x="11301258" y="0"/>
                </a:lnTo>
                <a:lnTo>
                  <a:pt x="11301258" y="4336858"/>
                </a:lnTo>
                <a:lnTo>
                  <a:pt x="0" y="4336858"/>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5" name="TextBox 5"/>
          <p:cNvSpPr txBox="1"/>
          <p:nvPr/>
        </p:nvSpPr>
        <p:spPr>
          <a:xfrm>
            <a:off x="5408163" y="7643487"/>
            <a:ext cx="7471674" cy="1406155"/>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Identifying Wards with Significant Post-Monsoon Rises</a:t>
            </a:r>
          </a:p>
          <a:p>
            <a:pPr algn="ctr">
              <a:lnSpc>
                <a:spcPts val="2820"/>
              </a:lnSpc>
            </a:pPr>
            <a:r>
              <a:rPr lang="en-US" sz="2014" spc="457">
                <a:solidFill>
                  <a:srgbClr val="2B2C30"/>
                </a:solidFill>
                <a:latin typeface="Maven Pro"/>
                <a:ea typeface="Maven Pro"/>
                <a:cs typeface="Maven Pro"/>
                <a:sym typeface="Maven Pro"/>
              </a:rPr>
              <a:t>CSV Name: recharge_potential_areas.csv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5276282" y="2203191"/>
            <a:ext cx="7735436" cy="5880618"/>
          </a:xfrm>
          <a:custGeom>
            <a:avLst/>
            <a:gdLst/>
            <a:ahLst/>
            <a:cxnLst/>
            <a:rect l="l" t="t" r="r" b="b"/>
            <a:pathLst>
              <a:path w="7735436" h="5880618">
                <a:moveTo>
                  <a:pt x="0" y="0"/>
                </a:moveTo>
                <a:lnTo>
                  <a:pt x="7735436" y="0"/>
                </a:lnTo>
                <a:lnTo>
                  <a:pt x="7735436" y="5880618"/>
                </a:lnTo>
                <a:lnTo>
                  <a:pt x="0" y="5880618"/>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5" name="TextBox 5"/>
          <p:cNvSpPr txBox="1"/>
          <p:nvPr/>
        </p:nvSpPr>
        <p:spPr>
          <a:xfrm>
            <a:off x="5408163" y="8436234"/>
            <a:ext cx="7471674" cy="1758580"/>
          </a:xfrm>
          <a:prstGeom prst="rect">
            <a:avLst/>
          </a:prstGeom>
        </p:spPr>
        <p:txBody>
          <a:bodyPr lIns="0" tIns="0" rIns="0" bIns="0" rtlCol="0" anchor="t">
            <a:spAutoFit/>
          </a:bodyPr>
          <a:lstStyle/>
          <a:p>
            <a:pPr algn="ctr">
              <a:lnSpc>
                <a:spcPts val="2820"/>
              </a:lnSpc>
            </a:pPr>
            <a:r>
              <a:rPr lang="en-US" sz="2014" spc="457">
                <a:solidFill>
                  <a:srgbClr val="2B2C30"/>
                </a:solidFill>
                <a:latin typeface="Maven Pro"/>
                <a:ea typeface="Maven Pro"/>
                <a:cs typeface="Maven Pro"/>
                <a:sym typeface="Maven Pro"/>
              </a:rPr>
              <a:t>Top 5 Wards in each Area - Based on Recharge Potential</a:t>
            </a:r>
          </a:p>
          <a:p>
            <a:pPr algn="ctr">
              <a:lnSpc>
                <a:spcPts val="2820"/>
              </a:lnSpc>
            </a:pPr>
            <a:r>
              <a:rPr lang="en-US" sz="2014" spc="457">
                <a:solidFill>
                  <a:srgbClr val="2B2C30"/>
                </a:solidFill>
                <a:latin typeface="Maven Pro"/>
                <a:ea typeface="Maven Pro"/>
                <a:cs typeface="Maven Pro"/>
                <a:sym typeface="Maven Pro"/>
              </a:rPr>
              <a:t>CSV Name: top_recharge_potential_locations.csv</a:t>
            </a:r>
          </a:p>
          <a:p>
            <a:pPr algn="ctr">
              <a:lnSpc>
                <a:spcPts val="2820"/>
              </a:lnSpc>
              <a:spcBef>
                <a:spcPct val="0"/>
              </a:spcBef>
            </a:pPr>
            <a:endParaRPr lang="en-US" sz="2014" spc="457">
              <a:solidFill>
                <a:srgbClr val="2B2C30"/>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476284" y="3109736"/>
            <a:ext cx="15291775" cy="3822944"/>
          </a:xfrm>
          <a:custGeom>
            <a:avLst/>
            <a:gdLst/>
            <a:ahLst/>
            <a:cxnLst/>
            <a:rect l="l" t="t" r="r" b="b"/>
            <a:pathLst>
              <a:path w="15291775" h="3822944">
                <a:moveTo>
                  <a:pt x="0" y="0"/>
                </a:moveTo>
                <a:lnTo>
                  <a:pt x="15291775" y="0"/>
                </a:lnTo>
                <a:lnTo>
                  <a:pt x="15291775" y="3822944"/>
                </a:lnTo>
                <a:lnTo>
                  <a:pt x="0" y="3822944"/>
                </a:lnTo>
                <a:lnTo>
                  <a:pt x="0" y="0"/>
                </a:lnTo>
                <a:close/>
              </a:path>
            </a:pathLst>
          </a:custGeom>
          <a:blipFill>
            <a:blip r:embed="rId2"/>
            <a:stretch>
              <a:fillRect/>
            </a:stretch>
          </a:blipFill>
        </p:spPr>
      </p:sp>
      <p:sp>
        <p:nvSpPr>
          <p:cNvPr id="4" name="TextBox 4"/>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5" name="TextBox 5"/>
          <p:cNvSpPr txBox="1"/>
          <p:nvPr/>
        </p:nvSpPr>
        <p:spPr>
          <a:xfrm>
            <a:off x="5386334" y="7427207"/>
            <a:ext cx="7471674" cy="701305"/>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Combined output for satellite image processing for Semmenchery(module 7-9)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680224" y="3172250"/>
            <a:ext cx="8314383" cy="4770377"/>
          </a:xfrm>
          <a:custGeom>
            <a:avLst/>
            <a:gdLst/>
            <a:ahLst/>
            <a:cxnLst/>
            <a:rect l="l" t="t" r="r" b="b"/>
            <a:pathLst>
              <a:path w="8314383" h="4770377">
                <a:moveTo>
                  <a:pt x="0" y="0"/>
                </a:moveTo>
                <a:lnTo>
                  <a:pt x="8314383" y="0"/>
                </a:lnTo>
                <a:lnTo>
                  <a:pt x="8314383" y="4770377"/>
                </a:lnTo>
                <a:lnTo>
                  <a:pt x="0" y="4770377"/>
                </a:lnTo>
                <a:lnTo>
                  <a:pt x="0" y="0"/>
                </a:lnTo>
                <a:close/>
              </a:path>
            </a:pathLst>
          </a:custGeom>
          <a:blipFill>
            <a:blip r:embed="rId2"/>
            <a:stretch>
              <a:fillRect/>
            </a:stretch>
          </a:blipFill>
        </p:spPr>
      </p:sp>
      <p:sp>
        <p:nvSpPr>
          <p:cNvPr id="4" name="Freeform 4"/>
          <p:cNvSpPr/>
          <p:nvPr/>
        </p:nvSpPr>
        <p:spPr>
          <a:xfrm>
            <a:off x="9249735" y="3172250"/>
            <a:ext cx="8314383" cy="4770377"/>
          </a:xfrm>
          <a:custGeom>
            <a:avLst/>
            <a:gdLst/>
            <a:ahLst/>
            <a:cxnLst/>
            <a:rect l="l" t="t" r="r" b="b"/>
            <a:pathLst>
              <a:path w="8314383" h="4770377">
                <a:moveTo>
                  <a:pt x="0" y="0"/>
                </a:moveTo>
                <a:lnTo>
                  <a:pt x="8314383" y="0"/>
                </a:lnTo>
                <a:lnTo>
                  <a:pt x="8314383" y="4770377"/>
                </a:lnTo>
                <a:lnTo>
                  <a:pt x="0" y="4770377"/>
                </a:lnTo>
                <a:lnTo>
                  <a:pt x="0" y="0"/>
                </a:lnTo>
                <a:close/>
              </a:path>
            </a:pathLst>
          </a:custGeom>
          <a:blipFill>
            <a:blip r:embed="rId3"/>
            <a:stretch>
              <a:fillRect/>
            </a:stretch>
          </a:blipFill>
        </p:spPr>
      </p:sp>
      <p:sp>
        <p:nvSpPr>
          <p:cNvPr id="5" name="TextBox 5"/>
          <p:cNvSpPr txBox="1"/>
          <p:nvPr/>
        </p:nvSpPr>
        <p:spPr>
          <a:xfrm>
            <a:off x="1006871" y="94297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RESULTS</a:t>
            </a:r>
          </a:p>
        </p:txBody>
      </p:sp>
      <p:sp>
        <p:nvSpPr>
          <p:cNvPr id="6" name="TextBox 6"/>
          <p:cNvSpPr txBox="1"/>
          <p:nvPr/>
        </p:nvSpPr>
        <p:spPr>
          <a:xfrm>
            <a:off x="9671090" y="8310890"/>
            <a:ext cx="7471674" cy="348880"/>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Potential Recharge Spots - Semmenchery</a:t>
            </a:r>
          </a:p>
        </p:txBody>
      </p:sp>
      <p:sp>
        <p:nvSpPr>
          <p:cNvPr id="7" name="TextBox 7"/>
          <p:cNvSpPr txBox="1"/>
          <p:nvPr/>
        </p:nvSpPr>
        <p:spPr>
          <a:xfrm>
            <a:off x="1406397" y="8310890"/>
            <a:ext cx="7471674" cy="348880"/>
          </a:xfrm>
          <a:prstGeom prst="rect">
            <a:avLst/>
          </a:prstGeom>
        </p:spPr>
        <p:txBody>
          <a:bodyPr lIns="0" tIns="0" rIns="0" bIns="0" rtlCol="0" anchor="t">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Original Image - Semmenchery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84805"/>
            <a:ext cx="16230600" cy="632091"/>
          </a:xfrm>
          <a:prstGeom prst="rect">
            <a:avLst/>
          </a:prstGeom>
        </p:spPr>
        <p:txBody>
          <a:bodyPr lIns="0" tIns="0" rIns="0" bIns="0" rtlCol="0" anchor="t">
            <a:spAutoFit/>
          </a:bodyPr>
          <a:lstStyle/>
          <a:p>
            <a:pPr algn="l">
              <a:lnSpc>
                <a:spcPts val="5060"/>
              </a:lnSpc>
              <a:spcBef>
                <a:spcPct val="0"/>
              </a:spcBef>
            </a:pPr>
            <a:r>
              <a:rPr lang="en-US" sz="3614" b="1" spc="820">
                <a:solidFill>
                  <a:srgbClr val="2B2C30"/>
                </a:solidFill>
                <a:latin typeface="Maven Pro Bold"/>
                <a:ea typeface="Maven Pro Bold"/>
                <a:cs typeface="Maven Pro Bold"/>
                <a:sym typeface="Maven Pro Bold"/>
              </a:rPr>
              <a:t>WHAT IS TO BE DONE NEXT</a:t>
            </a:r>
          </a:p>
        </p:txBody>
      </p:sp>
      <p:sp>
        <p:nvSpPr>
          <p:cNvPr id="4" name="TextBox 4"/>
          <p:cNvSpPr txBox="1"/>
          <p:nvPr/>
        </p:nvSpPr>
        <p:spPr>
          <a:xfrm>
            <a:off x="1028695" y="2038632"/>
            <a:ext cx="16230594" cy="8222615"/>
          </a:xfrm>
          <a:prstGeom prst="rect">
            <a:avLst/>
          </a:prstGeom>
        </p:spPr>
        <p:txBody>
          <a:bodyPr lIns="0" tIns="0" rIns="0" bIns="0" rtlCol="0" anchor="t">
            <a:spAutoFit/>
          </a:bodyPr>
          <a:lstStyle/>
          <a:p>
            <a:pPr algn="just">
              <a:lnSpc>
                <a:spcPts val="4060"/>
              </a:lnSpc>
            </a:pPr>
            <a:r>
              <a:rPr lang="en-US" sz="2900">
                <a:solidFill>
                  <a:srgbClr val="2B2C30"/>
                </a:solidFill>
                <a:latin typeface="Maven Pro"/>
                <a:ea typeface="Maven Pro"/>
                <a:cs typeface="Maven Pro"/>
                <a:sym typeface="Maven Pro"/>
              </a:rPr>
              <a:t>We will be looking for more analysis based on other factors as for now we have covered till NDMI and NDWI.</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1. Using Additional Remote Sensing Indices</a:t>
            </a:r>
          </a:p>
          <a:p>
            <a:pPr algn="just">
              <a:lnSpc>
                <a:spcPts val="4060"/>
              </a:lnSpc>
            </a:pPr>
            <a:r>
              <a:rPr lang="en-US" sz="2900">
                <a:solidFill>
                  <a:srgbClr val="2B2C30"/>
                </a:solidFill>
                <a:latin typeface="Maven Pro"/>
                <a:ea typeface="Maven Pro"/>
                <a:cs typeface="Maven Pro"/>
                <a:sym typeface="Maven Pro"/>
              </a:rPr>
              <a:t>a) Normalized Difference Vegetation Index (NDVI)</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Helps differentiate vegetation from barren land and built-up areas.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Formula: NDVI=NDVI = (NIR - Red) / (NIR + Red)</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Usage: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High NDVI (&gt; 0.3) → Dense vegetation (likely better recharge zones).</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Low NDVI (&lt; 0.1) → Urban/barren land (less suitable for recharge).</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b) Soil-Adjusted Vegetation Index (SAVI)</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Corrects for soil brightness in NDVI.</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Formula: SAVI= ((NIR - Red) / (NIR + Red + L)) * (1 + L) where L = 0.5 (empirical factor for soil adjustment).</a:t>
            </a:r>
          </a:p>
          <a:p>
            <a:pPr algn="just">
              <a:lnSpc>
                <a:spcPts val="4060"/>
              </a:lnSpc>
              <a:spcBef>
                <a:spcPct val="0"/>
              </a:spcBef>
            </a:pPr>
            <a:endParaRPr lang="en-US" sz="2900">
              <a:solidFill>
                <a:srgbClr val="2B2C30"/>
              </a:solidFill>
              <a:latin typeface="Maven Pro"/>
              <a:ea typeface="Maven Pro"/>
              <a:cs typeface="Maven Pro"/>
              <a:sym typeface="Maven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84805"/>
            <a:ext cx="16230600" cy="632091"/>
          </a:xfrm>
          <a:prstGeom prst="rect">
            <a:avLst/>
          </a:prstGeom>
        </p:spPr>
        <p:txBody>
          <a:bodyPr lIns="0" tIns="0" rIns="0" bIns="0" rtlCol="0" anchor="t">
            <a:spAutoFit/>
          </a:bodyPr>
          <a:lstStyle/>
          <a:p>
            <a:pPr algn="l">
              <a:lnSpc>
                <a:spcPts val="5060"/>
              </a:lnSpc>
              <a:spcBef>
                <a:spcPct val="0"/>
              </a:spcBef>
            </a:pPr>
            <a:r>
              <a:rPr lang="en-US" sz="3614" b="1" spc="820">
                <a:solidFill>
                  <a:srgbClr val="2B2C30"/>
                </a:solidFill>
                <a:latin typeface="Maven Pro Bold"/>
                <a:ea typeface="Maven Pro Bold"/>
                <a:cs typeface="Maven Pro Bold"/>
                <a:sym typeface="Maven Pro Bold"/>
              </a:rPr>
              <a:t>WHAT IS TO BE DONE NEXT</a:t>
            </a:r>
          </a:p>
        </p:txBody>
      </p:sp>
      <p:sp>
        <p:nvSpPr>
          <p:cNvPr id="4" name="TextBox 4"/>
          <p:cNvSpPr txBox="1"/>
          <p:nvPr/>
        </p:nvSpPr>
        <p:spPr>
          <a:xfrm>
            <a:off x="1028695" y="2175507"/>
            <a:ext cx="16230594" cy="10280015"/>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Usage: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Helps differentiate bare soil, sparse vegetation, and dense vegetation.</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Areas with moderate vegetation (0.2 &lt; SAVI &lt; 0.4) are good recharge sites.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2. Machine Learning Approaches</a:t>
            </a:r>
          </a:p>
          <a:p>
            <a:pPr algn="just">
              <a:lnSpc>
                <a:spcPts val="4060"/>
              </a:lnSpc>
            </a:pPr>
            <a:r>
              <a:rPr lang="en-US" sz="2900">
                <a:solidFill>
                  <a:srgbClr val="2B2C30"/>
                </a:solidFill>
                <a:latin typeface="Maven Pro"/>
                <a:ea typeface="Maven Pro"/>
                <a:cs typeface="Maven Pro"/>
                <a:sym typeface="Maven Pro"/>
              </a:rPr>
              <a:t>a) Unsupervised Clustering (K-Means)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Automatically groups pixels based on NDWI, NDMI, NDVI and SAVI</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Helps classify recharge zones without predefined rules.</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Usage:</a:t>
            </a:r>
          </a:p>
          <a:p>
            <a:pPr marL="1252221" lvl="2" indent="-417407" algn="just">
              <a:lnSpc>
                <a:spcPts val="4060"/>
              </a:lnSpc>
              <a:buFont typeface="Arial"/>
              <a:buChar char="⚬"/>
            </a:pPr>
            <a:r>
              <a:rPr lang="en-US" sz="2900">
                <a:solidFill>
                  <a:srgbClr val="2B2C30"/>
                </a:solidFill>
                <a:latin typeface="Maven Pro"/>
                <a:ea typeface="Maven Pro"/>
                <a:cs typeface="Maven Pro"/>
                <a:sym typeface="Maven Pro"/>
              </a:rPr>
              <a:t>Clusters can be interpreted as high, medium, and low recharge potential zones.</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r>
              <a:rPr lang="en-US" sz="2900">
                <a:solidFill>
                  <a:srgbClr val="2B2C30"/>
                </a:solidFill>
                <a:latin typeface="Maven Pro"/>
                <a:ea typeface="Maven Pro"/>
                <a:cs typeface="Maven Pro"/>
                <a:sym typeface="Maven Pro"/>
              </a:rPr>
              <a:t>3. Deep Learning for Recharge Zone Detection (CNN Segmentation)</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Apply texture analysis (LBP) to classify water, soil, and vegetation.</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Train a deep learning model for automatic recharge zone detection.</a:t>
            </a:r>
          </a:p>
          <a:p>
            <a:pPr marL="626111" lvl="1" indent="-313055" algn="just">
              <a:lnSpc>
                <a:spcPts val="4060"/>
              </a:lnSpc>
              <a:buFont typeface="Arial"/>
              <a:buChar char="•"/>
            </a:pPr>
            <a:r>
              <a:rPr lang="en-US" sz="2900">
                <a:solidFill>
                  <a:srgbClr val="2B2C30"/>
                </a:solidFill>
                <a:latin typeface="Maven Pro"/>
                <a:ea typeface="Maven Pro"/>
                <a:cs typeface="Maven Pro"/>
                <a:sym typeface="Maven Pro"/>
              </a:rPr>
              <a:t>Model: Train a U-Net or DeepLabV3+ model for semantic segmentation.</a:t>
            </a: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pPr>
            <a:endParaRPr lang="en-US" sz="2900">
              <a:solidFill>
                <a:srgbClr val="2B2C30"/>
              </a:solidFill>
              <a:latin typeface="Maven Pro"/>
              <a:ea typeface="Maven Pro"/>
              <a:cs typeface="Maven Pro"/>
              <a:sym typeface="Maven Pro"/>
            </a:endParaRPr>
          </a:p>
          <a:p>
            <a:pPr algn="just">
              <a:lnSpc>
                <a:spcPts val="4060"/>
              </a:lnSpc>
              <a:spcBef>
                <a:spcPct val="0"/>
              </a:spcBef>
            </a:pPr>
            <a:endParaRPr lang="en-US" sz="2900">
              <a:solidFill>
                <a:srgbClr val="2B2C30"/>
              </a:solidFill>
              <a:latin typeface="Maven Pro"/>
              <a:ea typeface="Maven Pro"/>
              <a:cs typeface="Maven Pro"/>
              <a:sym typeface="Maven Pr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8480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REFERENCES</a:t>
            </a:r>
          </a:p>
        </p:txBody>
      </p:sp>
      <p:sp>
        <p:nvSpPr>
          <p:cNvPr id="4" name="TextBox 4"/>
          <p:cNvSpPr txBox="1"/>
          <p:nvPr/>
        </p:nvSpPr>
        <p:spPr>
          <a:xfrm>
            <a:off x="295325" y="2223132"/>
            <a:ext cx="17992675" cy="7657095"/>
          </a:xfrm>
          <a:prstGeom prst="rect">
            <a:avLst/>
          </a:prstGeom>
        </p:spPr>
        <p:txBody>
          <a:bodyPr lIns="0" tIns="0" rIns="0" bIns="0" rtlCol="0" anchor="t">
            <a:spAutoFit/>
          </a:bodyPr>
          <a:lstStyle/>
          <a:p>
            <a:pPr algn="l">
              <a:lnSpc>
                <a:spcPts val="2680"/>
              </a:lnSpc>
            </a:pPr>
            <a:r>
              <a:rPr lang="en-US" sz="1914" spc="434">
                <a:solidFill>
                  <a:srgbClr val="2B2C30"/>
                </a:solidFill>
                <a:latin typeface="Maven Pro"/>
                <a:ea typeface="Maven Pro"/>
                <a:cs typeface="Maven Pro"/>
                <a:sym typeface="Maven Pro"/>
              </a:rPr>
              <a:t>1. Alam, M. J., Kar, S., Zaman, S., Ahamed, S., &amp; Samiya, K. (2022). Forecasting underground water levels: LSTM-based model outperforms GRU and decision tree-based models. 2022 IEEE International Women in Engineering (WIE) Conference.</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2. Chen, C., Zhu, X., Kang, X., &amp; Zhou, H. (2021). A deep learning algorithm for groundwater level prediction based on spatial-temporal attention mechanism. 2021 IEEE International Conference on Dependable, Autonomic and Secure Computing.</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3. Indriasari, N., Roswintiarti, O., Rasyidy, F. H., Sari, I. L., Kustiyo, Muradi, H., et al. (2023). Temporal variation of MODIS NDVI in the North Coast Java during El Niño and La Niña. 2023 IEEE International Conference on Aerospace Electronics and Remote Sensing Technology (ICARES).</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4. Lin, H., et al. (2022). Time series-based groundwater level forecasting using gated recurrent unit deep neural networks. Engineering Applications of Computational Fluid Mechanics.</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5. Mu, B., Ma, S., Yuan, S., &amp; Xu, H. (2020). Applying convolutional LSTM network to predict El Niño events: Transfer learning from the data of dynamical model and observation. 2020 IEEE International Conference on Dependable, Autonomic, and Secure Computing.</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6. Nhu, V.-H., Hoa, P. V., Melgar-García, L., &amp; Bui, D. T. (2023). Comparative analysis of deep learning and swarm-optimized random forest for groundwater spring potential identification in tropical regions. Remote Sensing MDPI.</a:t>
            </a:r>
          </a:p>
          <a:p>
            <a:pPr algn="l">
              <a:lnSpc>
                <a:spcPts val="2680"/>
              </a:lnSpc>
              <a:spcBef>
                <a:spcPct val="0"/>
              </a:spcBef>
            </a:pPr>
            <a:endParaRPr lang="en-US" sz="1914" spc="434">
              <a:solidFill>
                <a:srgbClr val="2B2C30"/>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INTRODUCTION</a:t>
            </a:r>
          </a:p>
        </p:txBody>
      </p:sp>
      <p:sp>
        <p:nvSpPr>
          <p:cNvPr id="3" name="AutoShape 3"/>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06871" y="2381834"/>
            <a:ext cx="17281129" cy="6848475"/>
          </a:xfrm>
          <a:prstGeom prst="rect">
            <a:avLst/>
          </a:prstGeom>
        </p:spPr>
        <p:txBody>
          <a:bodyPr lIns="0" tIns="0" rIns="0" bIns="0" rtlCol="0" anchor="t">
            <a:spAutoFit/>
          </a:bodyPr>
          <a:lstStyle/>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El Niño</a:t>
            </a:r>
            <a:r>
              <a:rPr lang="en-US" sz="3000" spc="375">
                <a:solidFill>
                  <a:srgbClr val="2B2C30"/>
                </a:solidFill>
                <a:latin typeface="Maven Pro"/>
                <a:ea typeface="Maven Pro"/>
                <a:cs typeface="Maven Pro"/>
                <a:sym typeface="Maven Pro"/>
              </a:rPr>
              <a:t> - It is a climatic phenomenon where warming in the Pacific Ocean disrupts global weather, causing droughts, floods, and temperature shifts worldwide. </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Monsoonal Impact on Chennai</a:t>
            </a:r>
            <a:r>
              <a:rPr lang="en-US" sz="3000" spc="375">
                <a:solidFill>
                  <a:srgbClr val="2B2C30"/>
                </a:solidFill>
                <a:latin typeface="Maven Pro"/>
                <a:ea typeface="Maven Pro"/>
                <a:cs typeface="Maven Pro"/>
                <a:sym typeface="Maven Pro"/>
              </a:rPr>
              <a:t> – El Niño weakens the southwest monsoon, causing droughts, while intensifying the northeast monsoon, leading to flooding in Chennai.</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Chennai’s Water Struggle</a:t>
            </a:r>
            <a:r>
              <a:rPr lang="en-US" sz="3000" spc="375">
                <a:solidFill>
                  <a:srgbClr val="2B2C30"/>
                </a:solidFill>
                <a:latin typeface="Maven Pro"/>
                <a:ea typeface="Maven Pro"/>
                <a:cs typeface="Maven Pro"/>
                <a:sym typeface="Maven Pro"/>
              </a:rPr>
              <a:t> - The city faces extreme groundwater fluctuations, causing shortages and floods, worsened by population growth, urbanization, and poor water infrastructure.</a:t>
            </a:r>
          </a:p>
          <a:p>
            <a:pPr algn="l">
              <a:lnSpc>
                <a:spcPts val="4500"/>
              </a:lnSpc>
            </a:pPr>
            <a:endParaRPr lang="en-US" sz="3000" spc="375">
              <a:solidFill>
                <a:srgbClr val="2B2C30"/>
              </a:solidFill>
              <a:latin typeface="Maven Pro"/>
              <a:ea typeface="Maven Pro"/>
              <a:cs typeface="Maven Pro"/>
              <a:sym typeface="Maven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8480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REFERENCES</a:t>
            </a:r>
          </a:p>
        </p:txBody>
      </p:sp>
      <p:sp>
        <p:nvSpPr>
          <p:cNvPr id="4" name="TextBox 4"/>
          <p:cNvSpPr txBox="1"/>
          <p:nvPr/>
        </p:nvSpPr>
        <p:spPr>
          <a:xfrm>
            <a:off x="295325" y="2042157"/>
            <a:ext cx="17992675" cy="7990470"/>
          </a:xfrm>
          <a:prstGeom prst="rect">
            <a:avLst/>
          </a:prstGeom>
        </p:spPr>
        <p:txBody>
          <a:bodyPr lIns="0" tIns="0" rIns="0" bIns="0" rtlCol="0" anchor="t">
            <a:spAutoFit/>
          </a:bodyPr>
          <a:lstStyle/>
          <a:p>
            <a:pPr algn="l">
              <a:lnSpc>
                <a:spcPts val="2680"/>
              </a:lnSpc>
            </a:pPr>
            <a:endParaRPr/>
          </a:p>
          <a:p>
            <a:pPr algn="l">
              <a:lnSpc>
                <a:spcPts val="2680"/>
              </a:lnSpc>
            </a:pPr>
            <a:r>
              <a:rPr lang="en-US" sz="1914" spc="434">
                <a:solidFill>
                  <a:srgbClr val="2B2C30"/>
                </a:solidFill>
                <a:latin typeface="Maven Pro"/>
                <a:ea typeface="Maven Pro"/>
                <a:cs typeface="Maven Pro"/>
                <a:sym typeface="Maven Pro"/>
              </a:rPr>
              <a:t>7. Satizábal-Alarcón, D. A., Suhogusoff, A., &amp; Ferrari, L. C. (2022). Groundwater storage changes in the Amazon River Basin using machine learning models to downscale GRACE/GRACE-FO data. Science of the Total Environment, 912, 168958.</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8. Shekhar, M., Shindekar, M., Tomer, S. K., &amp; Goswami, P. (2013). Urban groundwater vulnerability under climate change and management scenarios. Earth Interactions, 17.</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9. Sriram, R., &amp; Jasmeen. (2023). Groundwater level prediction: A novel study on machine learning-based approach with regression models for sustainable resource management. 2023 IEEE International Conference on Cloud Computing in Emerging Markets (CCEM).</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10. Shu, G., Liang, C., &amp; Yin, Y. (2023). GSTCN: Graph-based spatial-temporal convolutional networks for advanced ENSO forecasting. 2023 International Conference on Computer Science and Automation Technology (CSAT).</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11. Subbarayan, S., &amp; Devanatham, A. (2023). Flood susceptibility mapping of northeast coastal districts of Tamil Nadu, India, using multi-source geospatial data and machine learning techniques. Research Gate.</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12. Sundararajan, K., Garg, L., Srinivasan, K., Bashir, A. K., Kaliappan, J., Ganapathy, P. G., Selvaraj, S. K., &amp; Meena, T. (2023). Drought modeling using machine learning approaches. Computer Modelling in Engineering &amp; Sciences. Tech Science Press.</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spcBef>
                <a:spcPct val="0"/>
              </a:spcBef>
            </a:pPr>
            <a:endParaRPr lang="en-US" sz="1914" spc="434">
              <a:solidFill>
                <a:srgbClr val="2B2C30"/>
              </a:solidFill>
              <a:latin typeface="Maven Pro"/>
              <a:ea typeface="Maven Pro"/>
              <a:cs typeface="Maven Pro"/>
              <a:sym typeface="Maven Pr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684805"/>
            <a:ext cx="16230600" cy="615581"/>
          </a:xfrm>
          <a:prstGeom prst="rect">
            <a:avLst/>
          </a:prstGeom>
        </p:spPr>
        <p:txBody>
          <a:bodyPr lIns="0" tIns="0" rIns="0" bIns="0" rtlCol="0" anchor="t">
            <a:spAutoFit/>
          </a:bodyPr>
          <a:lstStyle/>
          <a:p>
            <a:pPr algn="l">
              <a:lnSpc>
                <a:spcPts val="4920"/>
              </a:lnSpc>
              <a:spcBef>
                <a:spcPct val="0"/>
              </a:spcBef>
            </a:pPr>
            <a:r>
              <a:rPr lang="en-US" sz="3514" b="1" spc="797">
                <a:solidFill>
                  <a:srgbClr val="2B2C30"/>
                </a:solidFill>
                <a:latin typeface="Maven Pro Bold"/>
                <a:ea typeface="Maven Pro Bold"/>
                <a:cs typeface="Maven Pro Bold"/>
                <a:sym typeface="Maven Pro Bold"/>
              </a:rPr>
              <a:t>REFERENCES</a:t>
            </a:r>
          </a:p>
        </p:txBody>
      </p:sp>
      <p:sp>
        <p:nvSpPr>
          <p:cNvPr id="4" name="TextBox 4"/>
          <p:cNvSpPr txBox="1"/>
          <p:nvPr/>
        </p:nvSpPr>
        <p:spPr>
          <a:xfrm>
            <a:off x="295325" y="2223132"/>
            <a:ext cx="17992675" cy="3323220"/>
          </a:xfrm>
          <a:prstGeom prst="rect">
            <a:avLst/>
          </a:prstGeom>
        </p:spPr>
        <p:txBody>
          <a:bodyPr lIns="0" tIns="0" rIns="0" bIns="0" rtlCol="0" anchor="t">
            <a:spAutoFit/>
          </a:bodyPr>
          <a:lstStyle/>
          <a:p>
            <a:pPr algn="l">
              <a:lnSpc>
                <a:spcPts val="2680"/>
              </a:lnSpc>
            </a:pPr>
            <a:r>
              <a:rPr lang="en-US" sz="1914" spc="434">
                <a:solidFill>
                  <a:srgbClr val="2B2C30"/>
                </a:solidFill>
                <a:latin typeface="Maven Pro"/>
                <a:ea typeface="Maven Pro"/>
                <a:cs typeface="Maven Pro"/>
                <a:sym typeface="Maven Pro"/>
              </a:rPr>
              <a:t>13. Sundaram, S., Devaraj, S., &amp; Yarrakula, K. (2023). Mapping and assessing spatial extent of floods from multitemporal synthetic aperture radar images: A case study over Chennai city, India. Research Square.</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14. Zhang, Y., Wang, R., Yang, M., Zhu, M., &amp; Ye, C. (2018). Using full-traversal addition-subtraction frequency (ASF) method to predict possible El Niño events in 2019, 2020 and so forth. 2018 Chinese Control and Decision Conference (CCDC).</a:t>
            </a:r>
          </a:p>
          <a:p>
            <a:pPr algn="l">
              <a:lnSpc>
                <a:spcPts val="2680"/>
              </a:lnSpc>
            </a:pPr>
            <a:endParaRPr lang="en-US" sz="1914" spc="434">
              <a:solidFill>
                <a:srgbClr val="2B2C30"/>
              </a:solidFill>
              <a:latin typeface="Maven Pro"/>
              <a:ea typeface="Maven Pro"/>
              <a:cs typeface="Maven Pro"/>
              <a:sym typeface="Maven Pro"/>
            </a:endParaRPr>
          </a:p>
          <a:p>
            <a:pPr algn="l">
              <a:lnSpc>
                <a:spcPts val="2680"/>
              </a:lnSpc>
            </a:pPr>
            <a:r>
              <a:rPr lang="en-US" sz="1914" spc="434">
                <a:solidFill>
                  <a:srgbClr val="2B2C30"/>
                </a:solidFill>
                <a:latin typeface="Maven Pro"/>
                <a:ea typeface="Maven Pro"/>
                <a:cs typeface="Maven Pro"/>
                <a:sym typeface="Maven Pro"/>
              </a:rPr>
              <a:t>15. Phu, G.-H., Joa, P. V., García, L., &amp; Bui, D. T. (2021). Comparative analysis of machine learning and random forest for groundwater spring potential identification in tropical regions. Remote Sensing MDPI.</a:t>
            </a:r>
          </a:p>
          <a:p>
            <a:pPr algn="l">
              <a:lnSpc>
                <a:spcPts val="2680"/>
              </a:lnSpc>
              <a:spcBef>
                <a:spcPct val="0"/>
              </a:spcBef>
            </a:pPr>
            <a:endParaRPr lang="en-US" sz="1914" spc="434">
              <a:solidFill>
                <a:srgbClr val="2B2C30"/>
              </a:solidFill>
              <a:latin typeface="Maven Pro"/>
              <a:ea typeface="Maven Pro"/>
              <a:cs typeface="Maven Pro"/>
              <a:sym typeface="Maven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82" y="4719267"/>
            <a:ext cx="16230600" cy="660624"/>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Maven Pro Bold"/>
                <a:ea typeface="Maven Pro Bold"/>
                <a:cs typeface="Maven Pro Bold"/>
                <a:sym typeface="Maven Pro Bold"/>
              </a:rPr>
              <a:t>PROJECT-II (BCSE498J) PANEL REVIEW - II  </a:t>
            </a:r>
          </a:p>
        </p:txBody>
      </p:sp>
      <p:sp>
        <p:nvSpPr>
          <p:cNvPr id="4" name="TextBox 4"/>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id="5" name="TextBox 5"/>
          <p:cNvSpPr txBox="1"/>
          <p:nvPr/>
        </p:nvSpPr>
        <p:spPr>
          <a:xfrm>
            <a:off x="1016407" y="8041005"/>
            <a:ext cx="7862435" cy="1303020"/>
          </a:xfrm>
          <a:prstGeom prst="rect">
            <a:avLst/>
          </a:prstGeom>
        </p:spPr>
        <p:txBody>
          <a:bodyPr lIns="0" tIns="0" rIns="0" bIns="0" rtlCol="0" anchor="t">
            <a:spAutoFit/>
          </a:bodyPr>
          <a:lstStyle/>
          <a:p>
            <a:pPr algn="l">
              <a:lnSpc>
                <a:spcPts val="3450"/>
              </a:lnSpc>
            </a:pPr>
            <a:r>
              <a:rPr lang="en-US" sz="2300">
                <a:solidFill>
                  <a:srgbClr val="2B2C30"/>
                </a:solidFill>
                <a:latin typeface="Maven Pro"/>
                <a:ea typeface="Maven Pro"/>
                <a:cs typeface="Maven Pro"/>
                <a:sym typeface="Maven Pro"/>
              </a:rPr>
              <a:t>Shaikh Rumman Fardeen</a:t>
            </a:r>
          </a:p>
          <a:p>
            <a:pPr algn="l">
              <a:lnSpc>
                <a:spcPts val="3450"/>
              </a:lnSpc>
            </a:pPr>
            <a:r>
              <a:rPr lang="en-US" sz="2300">
                <a:solidFill>
                  <a:srgbClr val="2B2C30"/>
                </a:solidFill>
                <a:latin typeface="Maven Pro"/>
                <a:ea typeface="Maven Pro"/>
                <a:cs typeface="Maven Pro"/>
                <a:sym typeface="Maven Pro"/>
              </a:rPr>
              <a:t>Shashank Kumar</a:t>
            </a:r>
          </a:p>
          <a:p>
            <a:pPr algn="l">
              <a:lnSpc>
                <a:spcPts val="3450"/>
              </a:lnSpc>
            </a:pPr>
            <a:r>
              <a:rPr lang="en-US" sz="2300">
                <a:solidFill>
                  <a:srgbClr val="2B2C30"/>
                </a:solidFill>
                <a:latin typeface="Maven Pro"/>
                <a:ea typeface="Maven Pro"/>
                <a:cs typeface="Maven Pro"/>
                <a:sym typeface="Maven Pro"/>
              </a:rPr>
              <a:t>February, 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PROBLEM STATEMENT</a:t>
            </a:r>
          </a:p>
        </p:txBody>
      </p:sp>
      <p:sp>
        <p:nvSpPr>
          <p:cNvPr id="3" name="AutoShape 3"/>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503436" y="2381834"/>
            <a:ext cx="17281129" cy="3419475"/>
          </a:xfrm>
          <a:prstGeom prst="rect">
            <a:avLst/>
          </a:prstGeom>
        </p:spPr>
        <p:txBody>
          <a:bodyPr lIns="0" tIns="0" rIns="0" bIns="0" rtlCol="0" anchor="t">
            <a:spAutoFit/>
          </a:bodyPr>
          <a:lstStyle/>
          <a:p>
            <a:pPr algn="just">
              <a:lnSpc>
                <a:spcPts val="4500"/>
              </a:lnSpc>
            </a:pPr>
            <a:r>
              <a:rPr lang="en-US" sz="3000" spc="375">
                <a:solidFill>
                  <a:srgbClr val="2B2C30"/>
                </a:solidFill>
                <a:latin typeface="Maven Pro"/>
                <a:ea typeface="Maven Pro"/>
                <a:cs typeface="Maven Pro"/>
                <a:sym typeface="Maven Pro"/>
              </a:rPr>
              <a:t>The project addresses the challenges posed by fluctuating groundwater levels in Chennai, driven by the irregular impacts of El Niño on monsoonal rainfall. These climatic variations result in water scarcity, flooding, and inadequate recharge. By analyzing groundwater trends and identifying recharge potential areas, the study aims to promote sustainable water resource management and climate resilience.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OBJECTIVES</a:t>
            </a:r>
          </a:p>
        </p:txBody>
      </p:sp>
      <p:sp>
        <p:nvSpPr>
          <p:cNvPr id="3" name="AutoShape 3"/>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503436" y="2381834"/>
            <a:ext cx="17281129" cy="6276975"/>
          </a:xfrm>
          <a:prstGeom prst="rect">
            <a:avLst/>
          </a:prstGeom>
        </p:spPr>
        <p:txBody>
          <a:bodyPr lIns="0" tIns="0" rIns="0" bIns="0" rtlCol="0" anchor="t">
            <a:spAutoFit/>
          </a:bodyPr>
          <a:lstStyle/>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Predict Groundwater Levels</a:t>
            </a:r>
            <a:r>
              <a:rPr lang="en-US" sz="3000" spc="375">
                <a:solidFill>
                  <a:srgbClr val="2B2C30"/>
                </a:solidFill>
                <a:latin typeface="Maven Pro"/>
                <a:ea typeface="Maven Pro"/>
                <a:cs typeface="Maven Pro"/>
                <a:sym typeface="Maven Pro"/>
              </a:rPr>
              <a:t> – Use historical data and predictive models to forecast groundwater fluctuations during El Niño seasons for better water management.</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Identify Rainwater Harvesting Locations</a:t>
            </a:r>
            <a:r>
              <a:rPr lang="en-US" sz="3000" spc="375">
                <a:solidFill>
                  <a:srgbClr val="2B2C30"/>
                </a:solidFill>
                <a:latin typeface="Maven Pro"/>
                <a:ea typeface="Maven Pro"/>
                <a:cs typeface="Maven Pro"/>
                <a:sym typeface="Maven Pro"/>
              </a:rPr>
              <a:t> – Analyze satellite imagery and groundwater models to find optimal sites for rainwater storage, considering topography and soil infiltration for efficient harvesting.</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Enhance Groundwater Recharge</a:t>
            </a:r>
            <a:r>
              <a:rPr lang="en-US" sz="3000" spc="375">
                <a:solidFill>
                  <a:srgbClr val="2B2C30"/>
                </a:solidFill>
                <a:latin typeface="Maven Pro"/>
                <a:ea typeface="Maven Pro"/>
                <a:cs typeface="Maven Pro"/>
                <a:sym typeface="Maven Pro"/>
              </a:rPr>
              <a:t> – Use rainwater harvesting sites to recharge groundwater in depleted areas, especially in urban and peri-urban regions, ensuring better sustainability.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PROPOSED SYSTEM</a:t>
            </a:r>
          </a:p>
        </p:txBody>
      </p:sp>
      <p:sp>
        <p:nvSpPr>
          <p:cNvPr id="3" name="AutoShape 3"/>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503436" y="2381834"/>
            <a:ext cx="17281129" cy="7419975"/>
          </a:xfrm>
          <a:prstGeom prst="rect">
            <a:avLst/>
          </a:prstGeom>
        </p:spPr>
        <p:txBody>
          <a:bodyPr lIns="0" tIns="0" rIns="0" bIns="0" rtlCol="0" anchor="t">
            <a:spAutoFit/>
          </a:bodyPr>
          <a:lstStyle/>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Objective </a:t>
            </a:r>
            <a:r>
              <a:rPr lang="en-US" sz="3000" spc="375">
                <a:solidFill>
                  <a:srgbClr val="2B2C30"/>
                </a:solidFill>
                <a:latin typeface="Maven Pro"/>
                <a:ea typeface="Maven Pro"/>
                <a:cs typeface="Maven Pro"/>
                <a:sym typeface="Maven Pro"/>
              </a:rPr>
              <a:t>-</a:t>
            </a:r>
            <a:r>
              <a:rPr lang="en-US" sz="3000" b="1"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Provide accurate groundwater predictions and identify optimal locations for water storage and recharge interventions, focusing on El Niño impacts in Chennai.</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Key Modules</a:t>
            </a:r>
            <a:r>
              <a:rPr lang="en-US" sz="3000" spc="375">
                <a:solidFill>
                  <a:srgbClr val="2B2C30"/>
                </a:solidFill>
                <a:latin typeface="Maven Pro"/>
                <a:ea typeface="Maven Pro"/>
                <a:cs typeface="Maven Pro"/>
                <a:sym typeface="Maven Pro"/>
              </a:rPr>
              <a:t> - Data Collection and Preprocessing, Predictive Modeling, Recharge Potential Identification, Monthly Anomalies Detection and Decision Support for Water Resource Management</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Key Features </a:t>
            </a:r>
            <a:r>
              <a:rPr lang="en-US" sz="3000" spc="375">
                <a:solidFill>
                  <a:srgbClr val="2B2C30"/>
                </a:solidFill>
                <a:latin typeface="Maven Pro"/>
                <a:ea typeface="Maven Pro"/>
                <a:cs typeface="Maven Pro"/>
                <a:sym typeface="Maven Pro"/>
              </a:rPr>
              <a:t>-</a:t>
            </a:r>
            <a:r>
              <a:rPr lang="en-US" sz="3000" b="1"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Data Integration, Predictive Modeling, Location Identification and Real-Time Monitoring</a:t>
            </a:r>
          </a:p>
          <a:p>
            <a:pPr algn="l">
              <a:lnSpc>
                <a:spcPts val="4500"/>
              </a:lnSpc>
            </a:pPr>
            <a:endParaRPr lang="en-US" sz="3000" spc="375">
              <a:solidFill>
                <a:srgbClr val="2B2C30"/>
              </a:solidFill>
              <a:latin typeface="Maven Pro"/>
              <a:ea typeface="Maven Pro"/>
              <a:cs typeface="Maven Pro"/>
              <a:sym typeface="Maven Pro"/>
            </a:endParaRPr>
          </a:p>
          <a:p>
            <a:pPr marL="647700" lvl="1" indent="-323850" algn="l">
              <a:lnSpc>
                <a:spcPts val="4500"/>
              </a:lnSpc>
              <a:buFont typeface="Arial"/>
              <a:buChar char="•"/>
            </a:pPr>
            <a:r>
              <a:rPr lang="en-US" sz="3000" b="1" spc="375">
                <a:solidFill>
                  <a:srgbClr val="2B2C30"/>
                </a:solidFill>
                <a:latin typeface="Maven Pro Bold"/>
                <a:ea typeface="Maven Pro Bold"/>
                <a:cs typeface="Maven Pro Bold"/>
                <a:sym typeface="Maven Pro Bold"/>
              </a:rPr>
              <a:t>Scope </a:t>
            </a:r>
            <a:r>
              <a:rPr lang="en-US" sz="3000" spc="375">
                <a:solidFill>
                  <a:srgbClr val="2B2C30"/>
                </a:solidFill>
                <a:latin typeface="Maven Pro"/>
                <a:ea typeface="Maven Pro"/>
                <a:cs typeface="Maven Pro"/>
                <a:sym typeface="Maven Pro"/>
              </a:rPr>
              <a:t>-</a:t>
            </a:r>
            <a:r>
              <a:rPr lang="en-US" sz="3000" b="1"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Initially for urban and peri-urban areas in Chennai, with potential for expansion to other regions facing similar water issues.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PROPOSED SYSTEM</a:t>
            </a:r>
          </a:p>
        </p:txBody>
      </p:sp>
      <p:sp>
        <p:nvSpPr>
          <p:cNvPr id="5" name="TextBox 5"/>
          <p:cNvSpPr txBox="1"/>
          <p:nvPr/>
        </p:nvSpPr>
        <p:spPr>
          <a:xfrm>
            <a:off x="6886158" y="9772116"/>
            <a:ext cx="4534733" cy="391425"/>
          </a:xfrm>
          <a:prstGeom prst="rect">
            <a:avLst/>
          </a:prstGeom>
        </p:spPr>
        <p:txBody>
          <a:bodyPr lIns="0" tIns="0" rIns="0" bIns="0" rtlCol="0" anchor="t">
            <a:spAutoFit/>
          </a:bodyPr>
          <a:lstStyle/>
          <a:p>
            <a:pPr algn="ctr">
              <a:lnSpc>
                <a:spcPts val="3100"/>
              </a:lnSpc>
              <a:spcBef>
                <a:spcPct val="0"/>
              </a:spcBef>
            </a:pPr>
            <a:r>
              <a:rPr lang="en-US" sz="2214" spc="502">
                <a:solidFill>
                  <a:srgbClr val="2B2C30"/>
                </a:solidFill>
                <a:latin typeface="Maven Pro"/>
                <a:ea typeface="Maven Pro"/>
                <a:cs typeface="Maven Pro"/>
                <a:sym typeface="Maven Pro"/>
              </a:rPr>
              <a:t>Data Analysis Flowchart</a:t>
            </a:r>
          </a:p>
        </p:txBody>
      </p:sp>
      <p:pic>
        <p:nvPicPr>
          <p:cNvPr id="7" name="Picture 6">
            <a:extLst>
              <a:ext uri="{FF2B5EF4-FFF2-40B4-BE49-F238E27FC236}">
                <a16:creationId xmlns:a16="http://schemas.microsoft.com/office/drawing/2014/main" id="{8D96EACA-EBD3-3D76-DCB3-56853DFCA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64" y="2239776"/>
            <a:ext cx="17627472" cy="63951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652072"/>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28700" y="599559"/>
            <a:ext cx="16230600" cy="1047750"/>
          </a:xfrm>
          <a:prstGeom prst="rect">
            <a:avLst/>
          </a:prstGeom>
        </p:spPr>
        <p:txBody>
          <a:bodyPr lIns="0" tIns="0" rIns="0" bIns="0" rtlCol="0" anchor="t">
            <a:spAutoFit/>
          </a:bodyPr>
          <a:lstStyle/>
          <a:p>
            <a:pPr algn="ctr">
              <a:lnSpc>
                <a:spcPts val="8400"/>
              </a:lnSpc>
              <a:spcBef>
                <a:spcPct val="0"/>
              </a:spcBef>
            </a:pPr>
            <a:r>
              <a:rPr lang="en-US" sz="6000" b="1" spc="1362">
                <a:solidFill>
                  <a:srgbClr val="2B2C30"/>
                </a:solidFill>
                <a:latin typeface="Maven Pro Bold"/>
                <a:ea typeface="Maven Pro Bold"/>
                <a:cs typeface="Maven Pro Bold"/>
                <a:sym typeface="Maven Pro Bold"/>
              </a:rPr>
              <a:t>PROPOSED SYSTEM</a:t>
            </a:r>
          </a:p>
        </p:txBody>
      </p:sp>
      <p:sp>
        <p:nvSpPr>
          <p:cNvPr id="5" name="TextBox 5"/>
          <p:cNvSpPr txBox="1"/>
          <p:nvPr/>
        </p:nvSpPr>
        <p:spPr>
          <a:xfrm>
            <a:off x="5881628" y="9653662"/>
            <a:ext cx="6524744" cy="391425"/>
          </a:xfrm>
          <a:prstGeom prst="rect">
            <a:avLst/>
          </a:prstGeom>
        </p:spPr>
        <p:txBody>
          <a:bodyPr lIns="0" tIns="0" rIns="0" bIns="0" rtlCol="0" anchor="t">
            <a:spAutoFit/>
          </a:bodyPr>
          <a:lstStyle/>
          <a:p>
            <a:pPr algn="ctr">
              <a:lnSpc>
                <a:spcPts val="3100"/>
              </a:lnSpc>
              <a:spcBef>
                <a:spcPct val="0"/>
              </a:spcBef>
            </a:pPr>
            <a:r>
              <a:rPr lang="en-US" sz="2214" spc="502" dirty="0">
                <a:solidFill>
                  <a:srgbClr val="2B2C30"/>
                </a:solidFill>
                <a:latin typeface="Maven Pro"/>
                <a:ea typeface="Maven Pro"/>
                <a:cs typeface="Maven Pro"/>
                <a:sym typeface="Maven Pro"/>
              </a:rPr>
              <a:t>Satellite Image Analysis Flowchart</a:t>
            </a:r>
          </a:p>
        </p:txBody>
      </p:sp>
      <p:pic>
        <p:nvPicPr>
          <p:cNvPr id="7" name="Picture 6">
            <a:extLst>
              <a:ext uri="{FF2B5EF4-FFF2-40B4-BE49-F238E27FC236}">
                <a16:creationId xmlns:a16="http://schemas.microsoft.com/office/drawing/2014/main" id="{DB0F9473-8C00-76FC-CC3F-8507F5D2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144" y="1943100"/>
            <a:ext cx="11734800" cy="75487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2439</Words>
  <Application>Microsoft Office PowerPoint</Application>
  <PresentationFormat>Custom</PresentationFormat>
  <Paragraphs>238</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Playfair Display</vt:lpstr>
      <vt:lpstr>Glacial Indifference Bold Italics</vt:lpstr>
      <vt:lpstr>Calibri</vt:lpstr>
      <vt:lpstr>Maven Pro</vt:lpstr>
      <vt:lpstr>Maven Pro Bold</vt:lpstr>
      <vt:lpstr>Glacial Indifference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REVIEW 2</dc:title>
  <cp:lastModifiedBy>Rumman Fardeen</cp:lastModifiedBy>
  <cp:revision>4</cp:revision>
  <dcterms:created xsi:type="dcterms:W3CDTF">2006-08-16T00:00:00Z</dcterms:created>
  <dcterms:modified xsi:type="dcterms:W3CDTF">2025-02-18T05:36:17Z</dcterms:modified>
  <dc:identifier>DAGexaZssto</dc:identifier>
</cp:coreProperties>
</file>